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8" r:id="rId3"/>
    <p:sldId id="259" r:id="rId4"/>
    <p:sldId id="316" r:id="rId5"/>
    <p:sldId id="12269" r:id="rId6"/>
    <p:sldId id="2076137015" r:id="rId7"/>
    <p:sldId id="2076137016" r:id="rId8"/>
    <p:sldId id="12343" r:id="rId9"/>
    <p:sldId id="2076137017" r:id="rId10"/>
    <p:sldId id="12329" r:id="rId11"/>
    <p:sldId id="299" r:id="rId12"/>
    <p:sldId id="260" r:id="rId13"/>
    <p:sldId id="2076137013" r:id="rId14"/>
    <p:sldId id="278" r:id="rId15"/>
    <p:sldId id="279" r:id="rId16"/>
    <p:sldId id="287" r:id="rId17"/>
    <p:sldId id="288" r:id="rId18"/>
    <p:sldId id="289" r:id="rId19"/>
    <p:sldId id="290" r:id="rId20"/>
    <p:sldId id="292" r:id="rId21"/>
    <p:sldId id="2076137014" r:id="rId22"/>
    <p:sldId id="267" r:id="rId23"/>
    <p:sldId id="268" r:id="rId24"/>
    <p:sldId id="269" r:id="rId25"/>
    <p:sldId id="270" r:id="rId26"/>
    <p:sldId id="207613701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7"/>
    <p:restoredTop sz="96327"/>
  </p:normalViewPr>
  <p:slideViewPr>
    <p:cSldViewPr snapToGrid="0" snapToObjects="1">
      <p:cViewPr varScale="1">
        <p:scale>
          <a:sx n="128" d="100"/>
          <a:sy n="128" d="100"/>
        </p:scale>
        <p:origin x="576" y="176"/>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7503E-C82A-C348-AD27-A12CEF3E641C}" type="datetimeFigureOut">
              <a:rPr lang="en-US" smtClean="0"/>
              <a:t>9/22/21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F0B95-C7C4-FC49-9DF8-AEF131006054}" type="slidenum">
              <a:rPr lang="en-US" smtClean="0"/>
              <a:t>‹#›</a:t>
            </a:fld>
            <a:endParaRPr lang="en-US"/>
          </a:p>
        </p:txBody>
      </p:sp>
    </p:spTree>
    <p:extLst>
      <p:ext uri="{BB962C8B-B14F-4D97-AF65-F5344CB8AC3E}">
        <p14:creationId xmlns:p14="http://schemas.microsoft.com/office/powerpoint/2010/main" val="3409871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have a saying at F5, “every app is an opportunity”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State of Application Strategy Report:</a:t>
            </a:r>
            <a:endParaRPr/>
          </a:p>
          <a:p>
            <a:pPr marL="171450" lvl="0" indent="-171450" algn="l" rtl="0">
              <a:lnSpc>
                <a:spcPct val="100000"/>
              </a:lnSpc>
              <a:spcBef>
                <a:spcPts val="0"/>
              </a:spcBef>
              <a:spcAft>
                <a:spcPts val="0"/>
              </a:spcAft>
              <a:buClr>
                <a:schemeClr val="dk1"/>
              </a:buClr>
              <a:buSzPts val="1200"/>
              <a:buFont typeface="Arial"/>
              <a:buChar char="-"/>
            </a:pPr>
            <a:r>
              <a:rPr lang="en-US"/>
              <a:t>29% of customers are moving applications out of the cloud</a:t>
            </a:r>
            <a:endParaRPr/>
          </a:p>
          <a:p>
            <a:pPr marL="171450" lvl="0" indent="-171450" algn="l" rtl="0">
              <a:lnSpc>
                <a:spcPct val="100000"/>
              </a:lnSpc>
              <a:spcBef>
                <a:spcPts val="0"/>
              </a:spcBef>
              <a:spcAft>
                <a:spcPts val="0"/>
              </a:spcAft>
              <a:buClr>
                <a:schemeClr val="dk1"/>
              </a:buClr>
              <a:buSzPts val="1200"/>
              <a:buFont typeface="Arial"/>
              <a:buChar char="-"/>
            </a:pPr>
            <a:r>
              <a:rPr lang="en-US"/>
              <a:t>That’s not to say they are cancelling their cloud plans, it’s that they are getting more intelligent about how they use cloud</a:t>
            </a:r>
            <a:endParaRPr/>
          </a:p>
          <a:p>
            <a:pPr marL="171450" lvl="0" indent="-171450" algn="l" rtl="0">
              <a:lnSpc>
                <a:spcPct val="100000"/>
              </a:lnSpc>
              <a:spcBef>
                <a:spcPts val="0"/>
              </a:spcBef>
              <a:spcAft>
                <a:spcPts val="0"/>
              </a:spcAft>
              <a:buClr>
                <a:schemeClr val="dk1"/>
              </a:buClr>
              <a:buSzPts val="1200"/>
              <a:buFont typeface="Arial"/>
              <a:buChar char="-"/>
            </a:pPr>
            <a:r>
              <a:rPr lang="en-US"/>
              <a:t>More customers are going to hybrid environments, running larger monolithic applications in a private cloud or a data center, and modern applications developed with microservices in public cloud</a:t>
            </a:r>
            <a:endParaRPr/>
          </a:p>
          <a:p>
            <a:pPr marL="171450" lvl="0" indent="-171450" algn="l" rtl="0">
              <a:lnSpc>
                <a:spcPct val="100000"/>
              </a:lnSpc>
              <a:spcBef>
                <a:spcPts val="0"/>
              </a:spcBef>
              <a:spcAft>
                <a:spcPts val="0"/>
              </a:spcAft>
              <a:buClr>
                <a:schemeClr val="dk1"/>
              </a:buClr>
              <a:buSzPts val="1200"/>
              <a:buFont typeface="Arial"/>
              <a:buChar char="-"/>
            </a:pPr>
            <a:r>
              <a:rPr lang="en-US"/>
              <a:t>These customers also told us that covid has dramatically accelerated their plans for Digital transformation</a:t>
            </a:r>
            <a:endParaRPr/>
          </a:p>
          <a:p>
            <a:pPr marL="171450" lvl="0" indent="-171450" algn="l" rtl="0">
              <a:lnSpc>
                <a:spcPct val="100000"/>
              </a:lnSpc>
              <a:spcBef>
                <a:spcPts val="0"/>
              </a:spcBef>
              <a:spcAft>
                <a:spcPts val="0"/>
              </a:spcAft>
              <a:buClr>
                <a:schemeClr val="dk1"/>
              </a:buClr>
              <a:buSzPts val="1200"/>
              <a:buFont typeface="Arial"/>
              <a:buChar char="-"/>
            </a:pPr>
            <a:r>
              <a:rPr lang="en-US"/>
              <a:t>With Covid, you do business through your applications or you die, and this forced customers to accelerate their modernization plans…and in most cases this is no longer the CIO saying “we are moving 100% of our apps to Amazon”.</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At F5 we’ve known for a long time that apps drive out business.</a:t>
            </a:r>
            <a:endParaRPr/>
          </a:p>
          <a:p>
            <a:pPr marL="171450" lvl="0" indent="-171450" algn="l" rtl="0">
              <a:lnSpc>
                <a:spcPct val="100000"/>
              </a:lnSpc>
              <a:spcBef>
                <a:spcPts val="0"/>
              </a:spcBef>
              <a:spcAft>
                <a:spcPts val="0"/>
              </a:spcAft>
              <a:buClr>
                <a:schemeClr val="dk1"/>
              </a:buClr>
              <a:buSzPts val="1200"/>
              <a:buFont typeface="Arial"/>
              <a:buChar char="-"/>
            </a:pPr>
            <a:r>
              <a:rPr lang="en-US"/>
              <a:t>2 years ago we changed our account structure.</a:t>
            </a:r>
            <a:endParaRPr/>
          </a:p>
          <a:p>
            <a:pPr marL="171450" lvl="0" indent="-171450" algn="l" rtl="0">
              <a:lnSpc>
                <a:spcPct val="100000"/>
              </a:lnSpc>
              <a:spcBef>
                <a:spcPts val="0"/>
              </a:spcBef>
              <a:spcAft>
                <a:spcPts val="0"/>
              </a:spcAft>
              <a:buClr>
                <a:schemeClr val="dk1"/>
              </a:buClr>
              <a:buSzPts val="1200"/>
              <a:buFont typeface="Arial"/>
              <a:buChar char="-"/>
            </a:pPr>
            <a:r>
              <a:rPr lang="en-US"/>
              <a:t>Digital, Commercial, Majors, FinServ, Fed and SP</a:t>
            </a:r>
            <a:endParaRPr/>
          </a:p>
          <a:p>
            <a:pPr marL="171450" lvl="0" indent="-171450" algn="l" rtl="0">
              <a:lnSpc>
                <a:spcPct val="100000"/>
              </a:lnSpc>
              <a:spcBef>
                <a:spcPts val="0"/>
              </a:spcBef>
              <a:spcAft>
                <a:spcPts val="0"/>
              </a:spcAft>
              <a:buClr>
                <a:schemeClr val="dk1"/>
              </a:buClr>
              <a:buSzPts val="1200"/>
              <a:buFont typeface="Arial"/>
              <a:buChar char="-"/>
            </a:pPr>
            <a:r>
              <a:rPr lang="en-US"/>
              <a:t>Digital scale</a:t>
            </a:r>
            <a:endParaRPr/>
          </a:p>
          <a:p>
            <a:pPr marL="171450" lvl="0" indent="-171450" algn="l" rtl="0">
              <a:lnSpc>
                <a:spcPct val="100000"/>
              </a:lnSpc>
              <a:spcBef>
                <a:spcPts val="0"/>
              </a:spcBef>
              <a:spcAft>
                <a:spcPts val="0"/>
              </a:spcAft>
              <a:buClr>
                <a:schemeClr val="dk1"/>
              </a:buClr>
              <a:buSzPts val="1200"/>
              <a:buFont typeface="Arial"/>
              <a:buChar char="-"/>
            </a:pPr>
            <a:r>
              <a:rPr lang="en-US"/>
              <a:t>Commercial became a focused or with named accounts</a:t>
            </a:r>
            <a:endParaRPr/>
          </a:p>
          <a:p>
            <a:pPr marL="628650" lvl="1" indent="-171450" algn="l" rtl="0">
              <a:lnSpc>
                <a:spcPct val="100000"/>
              </a:lnSpc>
              <a:spcBef>
                <a:spcPts val="0"/>
              </a:spcBef>
              <a:spcAft>
                <a:spcPts val="0"/>
              </a:spcAft>
              <a:buClr>
                <a:schemeClr val="dk1"/>
              </a:buClr>
              <a:buSzPts val="1200"/>
              <a:buFont typeface="Arial"/>
              <a:buChar char="-"/>
            </a:pPr>
            <a:r>
              <a:rPr lang="en-US"/>
              <a:t>Docusign, Zillow, TicToc, Airlines, credit unions, regional banks…ecommerce…a mix of mid and large accounts</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Since then we have seen our business explode…</a:t>
            </a:r>
            <a:endParaRPr/>
          </a:p>
          <a:p>
            <a:pPr marL="0" lvl="0" indent="0" algn="l" rtl="0">
              <a:lnSpc>
                <a:spcPct val="100000"/>
              </a:lnSpc>
              <a:spcBef>
                <a:spcPts val="0"/>
              </a:spcBef>
              <a:spcAft>
                <a:spcPts val="0"/>
              </a:spcAft>
              <a:buClr>
                <a:schemeClr val="dk1"/>
              </a:buClr>
              <a:buSzPts val="1200"/>
              <a:buFont typeface="Arial"/>
              <a:buNone/>
            </a:pPr>
            <a:r>
              <a:rPr lang="en-US"/>
              <a:t>6 quarters of sequential growth</a:t>
            </a:r>
            <a:endParaRPr/>
          </a:p>
          <a:p>
            <a:pPr marL="0" lvl="0" indent="0" algn="l" rtl="0">
              <a:lnSpc>
                <a:spcPct val="100000"/>
              </a:lnSpc>
              <a:spcBef>
                <a:spcPts val="0"/>
              </a:spcBef>
              <a:spcAft>
                <a:spcPts val="0"/>
              </a:spcAft>
              <a:buClr>
                <a:schemeClr val="dk1"/>
              </a:buClr>
              <a:buSzPts val="1200"/>
              <a:buFont typeface="Arial"/>
              <a:buNone/>
            </a:pPr>
            <a:r>
              <a:rPr lang="en-US"/>
              <a:t>5 quarters of double digital growth</a:t>
            </a:r>
            <a:endParaRPr/>
          </a:p>
          <a:p>
            <a:pPr marL="0" lvl="0" indent="0" algn="l" rtl="0">
              <a:lnSpc>
                <a:spcPct val="100000"/>
              </a:lnSpc>
              <a:spcBef>
                <a:spcPts val="0"/>
              </a:spcBef>
              <a:spcAft>
                <a:spcPts val="0"/>
              </a:spcAft>
              <a:buClr>
                <a:schemeClr val="dk1"/>
              </a:buClr>
              <a:buSzPts val="1200"/>
              <a:buFont typeface="Arial"/>
              <a:buNone/>
            </a:pPr>
            <a:r>
              <a:rPr lang="en-US"/>
              <a:t>For the first six months of our fiscal, we’ve grown 35% year on year in Commercial</a:t>
            </a:r>
            <a:endParaRPr/>
          </a:p>
        </p:txBody>
      </p:sp>
      <p:sp>
        <p:nvSpPr>
          <p:cNvPr id="202" name="Google Shape;20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ge60c6fc9f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8" name="Google Shape;2738;ge60c6fc9fc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17999"/>
              </a:lnSpc>
              <a:spcBef>
                <a:spcPts val="0"/>
              </a:spcBef>
              <a:spcAft>
                <a:spcPts val="0"/>
              </a:spcAft>
              <a:buSzPts val="1100"/>
              <a:buChar char="-"/>
            </a:pPr>
            <a:r>
              <a:rPr lang="en" sz="2200"/>
              <a:t>Not getting rid of perimeter, just building on it</a:t>
            </a:r>
            <a:endParaRPr sz="2200"/>
          </a:p>
          <a:p>
            <a:pPr marL="457200" lvl="0" indent="-368300" algn="l" rtl="0">
              <a:lnSpc>
                <a:spcPct val="117999"/>
              </a:lnSpc>
              <a:spcBef>
                <a:spcPts val="0"/>
              </a:spcBef>
              <a:spcAft>
                <a:spcPts val="0"/>
              </a:spcAft>
              <a:buSzPts val="2200"/>
              <a:buChar char="-"/>
            </a:pPr>
            <a:r>
              <a:rPr lang="en" sz="2200"/>
              <a:t>Security strategy is now arguably MORE important </a:t>
            </a:r>
            <a:endParaRPr sz="2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6"/>
        <p:cNvGrpSpPr/>
        <p:nvPr/>
      </p:nvGrpSpPr>
      <p:grpSpPr>
        <a:xfrm>
          <a:off x="0" y="0"/>
          <a:ext cx="0" cy="0"/>
          <a:chOff x="0" y="0"/>
          <a:chExt cx="0" cy="0"/>
        </a:xfrm>
      </p:grpSpPr>
      <p:sp>
        <p:nvSpPr>
          <p:cNvPr id="2907" name="Google Shape;2907;ge60c6fc9fc_0_9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8" name="Google Shape;2908;ge60c6fc9fc_0_98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17999"/>
              </a:lnSpc>
              <a:spcBef>
                <a:spcPts val="0"/>
              </a:spcBef>
              <a:spcAft>
                <a:spcPts val="0"/>
              </a:spcAft>
              <a:buSzPts val="1100"/>
              <a:buChar char="-"/>
            </a:pPr>
            <a:r>
              <a:rPr lang="en"/>
              <a:t>Terraform is the provsioner; we want to enforce policies for security upfront, not post deployment</a:t>
            </a:r>
            <a:endParaRPr/>
          </a:p>
          <a:p>
            <a:pPr marL="457200" lvl="0" indent="-298450" algn="l" rtl="0">
              <a:lnSpc>
                <a:spcPct val="117999"/>
              </a:lnSpc>
              <a:spcBef>
                <a:spcPts val="0"/>
              </a:spcBef>
              <a:spcAft>
                <a:spcPts val="0"/>
              </a:spcAft>
              <a:buSzPts val="1100"/>
              <a:buChar char="-"/>
            </a:pPr>
            <a:r>
              <a:rPr lang="en"/>
              <a:t>All of these can be configured with Terraform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p:cNvGrpSpPr/>
        <p:nvPr/>
      </p:nvGrpSpPr>
      <p:grpSpPr>
        <a:xfrm>
          <a:off x="0" y="0"/>
          <a:ext cx="0" cy="0"/>
          <a:chOff x="0" y="0"/>
          <a:chExt cx="0" cy="0"/>
        </a:xfrm>
      </p:grpSpPr>
      <p:sp>
        <p:nvSpPr>
          <p:cNvPr id="2947" name="Google Shape;2947;gb6d83a330a_0_33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800"/>
              <a:buFont typeface="Open Sans"/>
              <a:buNone/>
            </a:pPr>
            <a:r>
              <a:rPr lang="en" sz="1800" b="1">
                <a:latin typeface="Helvetica Neue"/>
                <a:ea typeface="Helvetica Neue"/>
                <a:cs typeface="Helvetica Neue"/>
                <a:sym typeface="Helvetica Neue"/>
              </a:rPr>
              <a:t>Establish Champions: </a:t>
            </a:r>
            <a:endParaRPr sz="500" b="1">
              <a:solidFill>
                <a:srgbClr val="484861"/>
              </a:solidFill>
              <a:latin typeface="Helvetica Neue"/>
              <a:ea typeface="Helvetica Neue"/>
              <a:cs typeface="Helvetica Neue"/>
              <a:sym typeface="Helvetica Neue"/>
            </a:endParaRPr>
          </a:p>
          <a:p>
            <a:pPr marL="0" lvl="0" indent="0" algn="l" rtl="0">
              <a:lnSpc>
                <a:spcPct val="130000"/>
              </a:lnSpc>
              <a:spcBef>
                <a:spcPts val="900"/>
              </a:spcBef>
              <a:spcAft>
                <a:spcPts val="0"/>
              </a:spcAft>
              <a:buNone/>
            </a:pPr>
            <a:r>
              <a:rPr lang="en" sz="1400">
                <a:solidFill>
                  <a:srgbClr val="484861"/>
                </a:solidFill>
                <a:latin typeface="Helvetica Neue"/>
                <a:ea typeface="Helvetica Neue"/>
                <a:cs typeface="Helvetica Neue"/>
                <a:sym typeface="Helvetica Neue"/>
              </a:rPr>
              <a:t>The customer knows very little about HashiCorp products or the process change we enable. This early stage of the customer journey is focused on vision setting and presenting what’s possible.</a:t>
            </a:r>
            <a:endParaRPr sz="500" b="1">
              <a:solidFill>
                <a:srgbClr val="484861"/>
              </a:solidFill>
              <a:latin typeface="Helvetica Neue"/>
              <a:ea typeface="Helvetica Neue"/>
              <a:cs typeface="Helvetica Neue"/>
              <a:sym typeface="Helvetica Neue"/>
            </a:endParaRPr>
          </a:p>
          <a:p>
            <a:pPr marL="0" lvl="0" indent="0" algn="l" rtl="0">
              <a:lnSpc>
                <a:spcPct val="130000"/>
              </a:lnSpc>
              <a:spcBef>
                <a:spcPts val="900"/>
              </a:spcBef>
              <a:spcAft>
                <a:spcPts val="0"/>
              </a:spcAft>
              <a:buClr>
                <a:srgbClr val="484861"/>
              </a:buClr>
              <a:buSzPts val="1400"/>
              <a:buFont typeface="Open Sans"/>
              <a:buNone/>
            </a:pPr>
            <a:r>
              <a:rPr lang="en" sz="1400">
                <a:solidFill>
                  <a:srgbClr val="484861"/>
                </a:solidFill>
                <a:latin typeface="Helvetica Neue"/>
                <a:ea typeface="Helvetica Neue"/>
                <a:cs typeface="Helvetica Neue"/>
                <a:sym typeface="Helvetica Neue"/>
              </a:rPr>
              <a:t>If the customer has already purchased one HashiCorp product, they will likely have a low awareness of the HashiCorp portfolio behind their initial investment. In this instance, introductions of the other products and the applicable use cases that reinforce/amplify their existing HashiCorp investment will drive incremental opportunities. </a:t>
            </a:r>
            <a:endParaRPr sz="1400">
              <a:solidFill>
                <a:srgbClr val="484861"/>
              </a:solidFill>
              <a:latin typeface="Helvetica Neue"/>
              <a:ea typeface="Helvetica Neue"/>
              <a:cs typeface="Helvetica Neue"/>
              <a:sym typeface="Helvetica Neue"/>
            </a:endParaRPr>
          </a:p>
          <a:p>
            <a:pPr marL="0" lvl="0" indent="0" algn="l" rtl="0">
              <a:lnSpc>
                <a:spcPct val="100000"/>
              </a:lnSpc>
              <a:spcBef>
                <a:spcPts val="900"/>
              </a:spcBef>
              <a:spcAft>
                <a:spcPts val="0"/>
              </a:spcAft>
              <a:buClr>
                <a:srgbClr val="000000"/>
              </a:buClr>
              <a:buSzPts val="1800"/>
              <a:buFont typeface="Open Sans"/>
              <a:buNone/>
            </a:pPr>
            <a:r>
              <a:rPr lang="en" sz="1800" b="1">
                <a:latin typeface="Helvetica Neue"/>
                <a:ea typeface="Helvetica Neue"/>
                <a:cs typeface="Helvetica Neue"/>
                <a:sym typeface="Helvetica Neue"/>
              </a:rPr>
              <a:t>Shared Service</a:t>
            </a:r>
            <a:endParaRPr sz="1800" b="1">
              <a:latin typeface="Helvetica Neue"/>
              <a:ea typeface="Helvetica Neue"/>
              <a:cs typeface="Helvetica Neue"/>
              <a:sym typeface="Helvetica Neue"/>
            </a:endParaRPr>
          </a:p>
          <a:p>
            <a:pPr marL="0" lvl="0" indent="0" algn="l" rtl="0">
              <a:lnSpc>
                <a:spcPct val="130000"/>
              </a:lnSpc>
              <a:spcBef>
                <a:spcPts val="900"/>
              </a:spcBef>
              <a:spcAft>
                <a:spcPts val="900"/>
              </a:spcAft>
              <a:buNone/>
            </a:pPr>
            <a:r>
              <a:rPr lang="en" sz="1400">
                <a:solidFill>
                  <a:srgbClr val="484861"/>
                </a:solidFill>
                <a:latin typeface="Helvetica Neue"/>
                <a:ea typeface="Helvetica Neue"/>
                <a:cs typeface="Helvetica Neue"/>
                <a:sym typeface="Helvetica Neue"/>
              </a:rPr>
              <a:t>The customer already operates HashiCorp enterprise products in their infrastructure, and is ready to make a large investment. They know about multiple products already. This is stage of the journey towards the Cloud Operating Model is about building trust. </a:t>
            </a:r>
            <a:endParaRPr/>
          </a:p>
        </p:txBody>
      </p:sp>
      <p:sp>
        <p:nvSpPr>
          <p:cNvPr id="2948" name="Google Shape;2948;gb6d83a330a_0_3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b6d83a330a_0_3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800"/>
              <a:buFont typeface="Open Sans"/>
              <a:buNone/>
            </a:pPr>
            <a:r>
              <a:rPr lang="en" sz="1800" b="1">
                <a:latin typeface="Helvetica Neue"/>
                <a:ea typeface="Helvetica Neue"/>
                <a:cs typeface="Helvetica Neue"/>
                <a:sym typeface="Helvetica Neue"/>
              </a:rPr>
              <a:t>Establish Champions: </a:t>
            </a:r>
            <a:endParaRPr sz="500" b="1">
              <a:solidFill>
                <a:srgbClr val="484861"/>
              </a:solidFill>
              <a:latin typeface="Helvetica Neue"/>
              <a:ea typeface="Helvetica Neue"/>
              <a:cs typeface="Helvetica Neue"/>
              <a:sym typeface="Helvetica Neue"/>
            </a:endParaRPr>
          </a:p>
          <a:p>
            <a:pPr marL="0" lvl="0" indent="0" algn="l" rtl="0">
              <a:lnSpc>
                <a:spcPct val="130000"/>
              </a:lnSpc>
              <a:spcBef>
                <a:spcPts val="900"/>
              </a:spcBef>
              <a:spcAft>
                <a:spcPts val="0"/>
              </a:spcAft>
              <a:buNone/>
            </a:pPr>
            <a:r>
              <a:rPr lang="en" sz="1400">
                <a:solidFill>
                  <a:srgbClr val="484861"/>
                </a:solidFill>
                <a:latin typeface="Helvetica Neue"/>
                <a:ea typeface="Helvetica Neue"/>
                <a:cs typeface="Helvetica Neue"/>
                <a:sym typeface="Helvetica Neue"/>
              </a:rPr>
              <a:t>The customer knows very little about HashiCorp products or the process change we enable. This early stage of the customer journey is focused on vision setting and presenting what’s possible.</a:t>
            </a:r>
            <a:endParaRPr sz="500" b="1">
              <a:solidFill>
                <a:srgbClr val="484861"/>
              </a:solidFill>
              <a:latin typeface="Helvetica Neue"/>
              <a:ea typeface="Helvetica Neue"/>
              <a:cs typeface="Helvetica Neue"/>
              <a:sym typeface="Helvetica Neue"/>
            </a:endParaRPr>
          </a:p>
          <a:p>
            <a:pPr marL="0" lvl="0" indent="0" algn="l" rtl="0">
              <a:lnSpc>
                <a:spcPct val="130000"/>
              </a:lnSpc>
              <a:spcBef>
                <a:spcPts val="900"/>
              </a:spcBef>
              <a:spcAft>
                <a:spcPts val="0"/>
              </a:spcAft>
              <a:buClr>
                <a:srgbClr val="484861"/>
              </a:buClr>
              <a:buSzPts val="1400"/>
              <a:buFont typeface="Open Sans"/>
              <a:buNone/>
            </a:pPr>
            <a:r>
              <a:rPr lang="en" sz="1400">
                <a:solidFill>
                  <a:srgbClr val="484861"/>
                </a:solidFill>
                <a:latin typeface="Helvetica Neue"/>
                <a:ea typeface="Helvetica Neue"/>
                <a:cs typeface="Helvetica Neue"/>
                <a:sym typeface="Helvetica Neue"/>
              </a:rPr>
              <a:t>If the customer has already purchased one HashiCorp product, they will likely have a low awareness of the HashiCorp portfolio behind their initial investment. In this instance, introductions of the other products and the applicable use cases that reinforce/amplify their existing HashiCorp investment will drive incremental opportunities. </a:t>
            </a:r>
            <a:endParaRPr sz="1400">
              <a:solidFill>
                <a:srgbClr val="484861"/>
              </a:solidFill>
              <a:latin typeface="Helvetica Neue"/>
              <a:ea typeface="Helvetica Neue"/>
              <a:cs typeface="Helvetica Neue"/>
              <a:sym typeface="Helvetica Neue"/>
            </a:endParaRPr>
          </a:p>
          <a:p>
            <a:pPr marL="0" lvl="0" indent="0" algn="l" rtl="0">
              <a:lnSpc>
                <a:spcPct val="100000"/>
              </a:lnSpc>
              <a:spcBef>
                <a:spcPts val="900"/>
              </a:spcBef>
              <a:spcAft>
                <a:spcPts val="0"/>
              </a:spcAft>
              <a:buClr>
                <a:srgbClr val="000000"/>
              </a:buClr>
              <a:buSzPts val="1800"/>
              <a:buFont typeface="Open Sans"/>
              <a:buNone/>
            </a:pPr>
            <a:r>
              <a:rPr lang="en" sz="1800" b="1">
                <a:latin typeface="Helvetica Neue"/>
                <a:ea typeface="Helvetica Neue"/>
                <a:cs typeface="Helvetica Neue"/>
                <a:sym typeface="Helvetica Neue"/>
              </a:rPr>
              <a:t>Shared Service</a:t>
            </a:r>
            <a:endParaRPr sz="1800" b="1">
              <a:latin typeface="Helvetica Neue"/>
              <a:ea typeface="Helvetica Neue"/>
              <a:cs typeface="Helvetica Neue"/>
              <a:sym typeface="Helvetica Neue"/>
            </a:endParaRPr>
          </a:p>
          <a:p>
            <a:pPr marL="0" lvl="0" indent="0" algn="l" rtl="0">
              <a:lnSpc>
                <a:spcPct val="130000"/>
              </a:lnSpc>
              <a:spcBef>
                <a:spcPts val="900"/>
              </a:spcBef>
              <a:spcAft>
                <a:spcPts val="900"/>
              </a:spcAft>
              <a:buNone/>
            </a:pPr>
            <a:r>
              <a:rPr lang="en" sz="1400">
                <a:solidFill>
                  <a:srgbClr val="484861"/>
                </a:solidFill>
                <a:latin typeface="Helvetica Neue"/>
                <a:ea typeface="Helvetica Neue"/>
                <a:cs typeface="Helvetica Neue"/>
                <a:sym typeface="Helvetica Neue"/>
              </a:rPr>
              <a:t>The customer already operates HashiCorp enterprise products in their infrastructure, and is ready to make a large investment. They know about multiple products already. This is stage of the journey towards the Cloud Operating Model is about building trust. </a:t>
            </a:r>
            <a:endParaRPr/>
          </a:p>
        </p:txBody>
      </p:sp>
      <p:sp>
        <p:nvSpPr>
          <p:cNvPr id="3003" name="Google Shape;3003;gb6d83a330a_0_3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7"/>
        <p:cNvGrpSpPr/>
        <p:nvPr/>
      </p:nvGrpSpPr>
      <p:grpSpPr>
        <a:xfrm>
          <a:off x="0" y="0"/>
          <a:ext cx="0" cy="0"/>
          <a:chOff x="0" y="0"/>
          <a:chExt cx="0" cy="0"/>
        </a:xfrm>
      </p:grpSpPr>
      <p:sp>
        <p:nvSpPr>
          <p:cNvPr id="3058" name="Google Shape;3058;ge60c6fc9fc_0_7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9" name="Google Shape;3059;ge60c6fc9fc_0_74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e60c6fc9fc_0_7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2" name="Google Shape;3102;ge60c6fc9fc_0_75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a:t>Terraform indirectly supports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e60c6fc9fc_0_12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e60c6fc9fc_0_12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169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52af6a3fd_1_6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e52af6a3fd_1_6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have a saying at F5, “every app is an opportunity”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State of Application Strategy Report:</a:t>
            </a:r>
            <a:endParaRPr/>
          </a:p>
          <a:p>
            <a:pPr marL="171450" lvl="0" indent="-171450" algn="l" rtl="0">
              <a:lnSpc>
                <a:spcPct val="100000"/>
              </a:lnSpc>
              <a:spcBef>
                <a:spcPts val="0"/>
              </a:spcBef>
              <a:spcAft>
                <a:spcPts val="0"/>
              </a:spcAft>
              <a:buClr>
                <a:schemeClr val="dk1"/>
              </a:buClr>
              <a:buSzPts val="1200"/>
              <a:buFont typeface="Arial"/>
              <a:buChar char="-"/>
            </a:pPr>
            <a:r>
              <a:rPr lang="en-US"/>
              <a:t>29% of customers are moving applications out of the cloud</a:t>
            </a:r>
            <a:endParaRPr/>
          </a:p>
          <a:p>
            <a:pPr marL="171450" lvl="0" indent="-171450" algn="l" rtl="0">
              <a:lnSpc>
                <a:spcPct val="100000"/>
              </a:lnSpc>
              <a:spcBef>
                <a:spcPts val="0"/>
              </a:spcBef>
              <a:spcAft>
                <a:spcPts val="0"/>
              </a:spcAft>
              <a:buClr>
                <a:schemeClr val="dk1"/>
              </a:buClr>
              <a:buSzPts val="1200"/>
              <a:buFont typeface="Arial"/>
              <a:buChar char="-"/>
            </a:pPr>
            <a:r>
              <a:rPr lang="en-US"/>
              <a:t>That’s not to say they are cancelling their cloud plans, it’s that they are getting more intelligent about how they use cloud</a:t>
            </a:r>
            <a:endParaRPr/>
          </a:p>
          <a:p>
            <a:pPr marL="171450" lvl="0" indent="-171450" algn="l" rtl="0">
              <a:lnSpc>
                <a:spcPct val="100000"/>
              </a:lnSpc>
              <a:spcBef>
                <a:spcPts val="0"/>
              </a:spcBef>
              <a:spcAft>
                <a:spcPts val="0"/>
              </a:spcAft>
              <a:buClr>
                <a:schemeClr val="dk1"/>
              </a:buClr>
              <a:buSzPts val="1200"/>
              <a:buFont typeface="Arial"/>
              <a:buChar char="-"/>
            </a:pPr>
            <a:r>
              <a:rPr lang="en-US"/>
              <a:t>More customers are going to hybrid environments, running larger monolithic applications in a private cloud or a data center, and modern applications developed with microservices in public cloud</a:t>
            </a:r>
            <a:endParaRPr/>
          </a:p>
          <a:p>
            <a:pPr marL="171450" lvl="0" indent="-171450" algn="l" rtl="0">
              <a:lnSpc>
                <a:spcPct val="100000"/>
              </a:lnSpc>
              <a:spcBef>
                <a:spcPts val="0"/>
              </a:spcBef>
              <a:spcAft>
                <a:spcPts val="0"/>
              </a:spcAft>
              <a:buClr>
                <a:schemeClr val="dk1"/>
              </a:buClr>
              <a:buSzPts val="1200"/>
              <a:buFont typeface="Arial"/>
              <a:buChar char="-"/>
            </a:pPr>
            <a:r>
              <a:rPr lang="en-US"/>
              <a:t>These customers also told us that covid has dramatically accelerated their plans for Digital transformation</a:t>
            </a:r>
            <a:endParaRPr/>
          </a:p>
          <a:p>
            <a:pPr marL="171450" lvl="0" indent="-171450" algn="l" rtl="0">
              <a:lnSpc>
                <a:spcPct val="100000"/>
              </a:lnSpc>
              <a:spcBef>
                <a:spcPts val="0"/>
              </a:spcBef>
              <a:spcAft>
                <a:spcPts val="0"/>
              </a:spcAft>
              <a:buClr>
                <a:schemeClr val="dk1"/>
              </a:buClr>
              <a:buSzPts val="1200"/>
              <a:buFont typeface="Arial"/>
              <a:buChar char="-"/>
            </a:pPr>
            <a:r>
              <a:rPr lang="en-US"/>
              <a:t>With Covid, you do business through your applications or you die, and this forced customers to accelerate their modernization plans…and in most cases this is no longer the CIO saying “we are moving 100% of our apps to Amazon”.</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At F5 we’ve known for a long time that apps drive out business.</a:t>
            </a:r>
            <a:endParaRPr/>
          </a:p>
          <a:p>
            <a:pPr marL="171450" lvl="0" indent="-171450" algn="l" rtl="0">
              <a:lnSpc>
                <a:spcPct val="100000"/>
              </a:lnSpc>
              <a:spcBef>
                <a:spcPts val="0"/>
              </a:spcBef>
              <a:spcAft>
                <a:spcPts val="0"/>
              </a:spcAft>
              <a:buClr>
                <a:schemeClr val="dk1"/>
              </a:buClr>
              <a:buSzPts val="1200"/>
              <a:buFont typeface="Arial"/>
              <a:buChar char="-"/>
            </a:pPr>
            <a:r>
              <a:rPr lang="en-US"/>
              <a:t>2 years ago we changed our account structure.</a:t>
            </a:r>
            <a:endParaRPr/>
          </a:p>
          <a:p>
            <a:pPr marL="171450" lvl="0" indent="-171450" algn="l" rtl="0">
              <a:lnSpc>
                <a:spcPct val="100000"/>
              </a:lnSpc>
              <a:spcBef>
                <a:spcPts val="0"/>
              </a:spcBef>
              <a:spcAft>
                <a:spcPts val="0"/>
              </a:spcAft>
              <a:buClr>
                <a:schemeClr val="dk1"/>
              </a:buClr>
              <a:buSzPts val="1200"/>
              <a:buFont typeface="Arial"/>
              <a:buChar char="-"/>
            </a:pPr>
            <a:r>
              <a:rPr lang="en-US"/>
              <a:t>Digital, Commercial, Majors, FinServ, Fed and SP</a:t>
            </a:r>
            <a:endParaRPr/>
          </a:p>
          <a:p>
            <a:pPr marL="171450" lvl="0" indent="-171450" algn="l" rtl="0">
              <a:lnSpc>
                <a:spcPct val="100000"/>
              </a:lnSpc>
              <a:spcBef>
                <a:spcPts val="0"/>
              </a:spcBef>
              <a:spcAft>
                <a:spcPts val="0"/>
              </a:spcAft>
              <a:buClr>
                <a:schemeClr val="dk1"/>
              </a:buClr>
              <a:buSzPts val="1200"/>
              <a:buFont typeface="Arial"/>
              <a:buChar char="-"/>
            </a:pPr>
            <a:r>
              <a:rPr lang="en-US"/>
              <a:t>Digital scale</a:t>
            </a:r>
            <a:endParaRPr/>
          </a:p>
          <a:p>
            <a:pPr marL="171450" lvl="0" indent="-171450" algn="l" rtl="0">
              <a:lnSpc>
                <a:spcPct val="100000"/>
              </a:lnSpc>
              <a:spcBef>
                <a:spcPts val="0"/>
              </a:spcBef>
              <a:spcAft>
                <a:spcPts val="0"/>
              </a:spcAft>
              <a:buClr>
                <a:schemeClr val="dk1"/>
              </a:buClr>
              <a:buSzPts val="1200"/>
              <a:buFont typeface="Arial"/>
              <a:buChar char="-"/>
            </a:pPr>
            <a:r>
              <a:rPr lang="en-US"/>
              <a:t>Commercial became a focused or with named accounts</a:t>
            </a:r>
            <a:endParaRPr/>
          </a:p>
          <a:p>
            <a:pPr marL="628650" lvl="1" indent="-171450" algn="l" rtl="0">
              <a:lnSpc>
                <a:spcPct val="100000"/>
              </a:lnSpc>
              <a:spcBef>
                <a:spcPts val="0"/>
              </a:spcBef>
              <a:spcAft>
                <a:spcPts val="0"/>
              </a:spcAft>
              <a:buClr>
                <a:schemeClr val="dk1"/>
              </a:buClr>
              <a:buSzPts val="1200"/>
              <a:buFont typeface="Arial"/>
              <a:buChar char="-"/>
            </a:pPr>
            <a:r>
              <a:rPr lang="en-US"/>
              <a:t>Docusign, Zillow, TicToc, Airlines, credit unions, regional banks…ecommerce…a mix of mid and large accounts</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Since then we have seen our business explode…</a:t>
            </a:r>
            <a:endParaRPr/>
          </a:p>
          <a:p>
            <a:pPr marL="0" lvl="0" indent="0" algn="l" rtl="0">
              <a:lnSpc>
                <a:spcPct val="100000"/>
              </a:lnSpc>
              <a:spcBef>
                <a:spcPts val="0"/>
              </a:spcBef>
              <a:spcAft>
                <a:spcPts val="0"/>
              </a:spcAft>
              <a:buClr>
                <a:schemeClr val="dk1"/>
              </a:buClr>
              <a:buSzPts val="1200"/>
              <a:buFont typeface="Arial"/>
              <a:buNone/>
            </a:pPr>
            <a:r>
              <a:rPr lang="en-US"/>
              <a:t>6 quarters of sequential growth</a:t>
            </a:r>
            <a:endParaRPr/>
          </a:p>
          <a:p>
            <a:pPr marL="0" lvl="0" indent="0" algn="l" rtl="0">
              <a:lnSpc>
                <a:spcPct val="100000"/>
              </a:lnSpc>
              <a:spcBef>
                <a:spcPts val="0"/>
              </a:spcBef>
              <a:spcAft>
                <a:spcPts val="0"/>
              </a:spcAft>
              <a:buClr>
                <a:schemeClr val="dk1"/>
              </a:buClr>
              <a:buSzPts val="1200"/>
              <a:buFont typeface="Arial"/>
              <a:buNone/>
            </a:pPr>
            <a:r>
              <a:rPr lang="en-US"/>
              <a:t>5 quarters of double digital growth</a:t>
            </a:r>
            <a:endParaRPr/>
          </a:p>
          <a:p>
            <a:pPr marL="0" lvl="0" indent="0" algn="l" rtl="0">
              <a:lnSpc>
                <a:spcPct val="100000"/>
              </a:lnSpc>
              <a:spcBef>
                <a:spcPts val="0"/>
              </a:spcBef>
              <a:spcAft>
                <a:spcPts val="0"/>
              </a:spcAft>
              <a:buClr>
                <a:schemeClr val="dk1"/>
              </a:buClr>
              <a:buSzPts val="1200"/>
              <a:buFont typeface="Arial"/>
              <a:buNone/>
            </a:pPr>
            <a:r>
              <a:rPr lang="en-US"/>
              <a:t>For the first six months of our fiscal, we’ve grown 35% year on year in Commercial</a:t>
            </a:r>
            <a:endParaRPr/>
          </a:p>
        </p:txBody>
      </p:sp>
      <p:sp>
        <p:nvSpPr>
          <p:cNvPr id="449" name="Google Shape;449;ge52af6a3fd_1_62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38313D"/>
              </a:buClr>
              <a:buSzPts val="1200"/>
              <a:buFont typeface="Arial"/>
              <a:buNone/>
            </a:pPr>
            <a:fld id="{00000000-1234-1234-1234-123412341234}" type="slidenum">
              <a:rPr lang="en-US" sz="1200" b="0" i="0" u="none" strike="noStrike" cap="none">
                <a:solidFill>
                  <a:srgbClr val="38313D"/>
                </a:solidFill>
                <a:latin typeface="Arial"/>
                <a:ea typeface="Arial"/>
                <a:cs typeface="Arial"/>
                <a:sym typeface="Arial"/>
              </a:rPr>
              <a:t>23</a:t>
            </a:fld>
            <a:endParaRPr sz="1200" b="0" i="0" u="none" strike="noStrike" cap="none">
              <a:solidFill>
                <a:srgbClr val="38313D"/>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38313D"/>
              </a:buClr>
              <a:buSzPts val="1200"/>
              <a:buFont typeface="Arial"/>
              <a:buNone/>
            </a:pPr>
            <a:fld id="{00000000-1234-1234-1234-123412341234}" type="slidenum">
              <a:rPr lang="en-US" sz="1200" b="0" i="0" u="none" strike="noStrike" cap="none">
                <a:solidFill>
                  <a:srgbClr val="38313D"/>
                </a:solidFill>
                <a:latin typeface="Arial"/>
                <a:ea typeface="Arial"/>
                <a:cs typeface="Arial"/>
                <a:sym typeface="Arial"/>
              </a:rPr>
              <a:t>24</a:t>
            </a:fld>
            <a:endParaRPr sz="1200" b="0" i="0" u="none" strike="noStrike" cap="none">
              <a:solidFill>
                <a:srgbClr val="38313D"/>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1"/>
        <p:cNvGrpSpPr/>
        <p:nvPr/>
      </p:nvGrpSpPr>
      <p:grpSpPr>
        <a:xfrm>
          <a:off x="0" y="0"/>
          <a:ext cx="0" cy="0"/>
          <a:chOff x="0" y="0"/>
          <a:chExt cx="0" cy="0"/>
        </a:xfrm>
      </p:grpSpPr>
      <p:sp>
        <p:nvSpPr>
          <p:cNvPr id="5442" name="Google Shape;5442;gb862abc44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3" name="Google Shape;5443;gb862abc44b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444" name="Google Shape;5444;gb862abc44b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38313D"/>
              </a:buClr>
              <a:buSzPts val="1200"/>
              <a:buFont typeface="Arial"/>
              <a:buNone/>
              <a:tabLst/>
              <a:defRPr/>
            </a:pPr>
            <a:fld id="{00000000-1234-1234-1234-123412341234}" type="slidenum">
              <a:rPr kumimoji="0" lang="en-US" sz="1200" b="0" i="0" u="none" strike="noStrike" kern="0" cap="none" spc="0" normalizeH="0" baseline="0" noProof="0">
                <a:ln>
                  <a:noFill/>
                </a:ln>
                <a:solidFill>
                  <a:srgbClr val="38313D"/>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38313D"/>
                </a:buClr>
                <a:buSzPts val="1200"/>
                <a:buFont typeface="Arial"/>
                <a:buNone/>
                <a:tabLst/>
                <a:defRPr/>
              </a:pPr>
              <a:t>2</a:t>
            </a:fld>
            <a:endParaRPr kumimoji="0" sz="1200" b="0" i="0" u="none" strike="noStrike" kern="0" cap="none" spc="0" normalizeH="0" baseline="0" noProof="0">
              <a:ln>
                <a:noFill/>
              </a:ln>
              <a:solidFill>
                <a:srgbClr val="38313D"/>
              </a:solidFill>
              <a:effectLst/>
              <a:uLnTx/>
              <a:uFillTx/>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52af6a3fd_1_5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e52af6a3fd_1_5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ge52af6a3fd_1_52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38313D"/>
              </a:buClr>
              <a:buSzPts val="1200"/>
              <a:buFont typeface="Arial"/>
              <a:buNone/>
            </a:pPr>
            <a:fld id="{00000000-1234-1234-1234-123412341234}" type="slidenum">
              <a:rPr lang="en-US" sz="1200" b="0" i="0" u="none" strike="noStrike" cap="none">
                <a:solidFill>
                  <a:srgbClr val="38313D"/>
                </a:solidFill>
                <a:latin typeface="Arial"/>
                <a:ea typeface="Arial"/>
                <a:cs typeface="Arial"/>
                <a:sym typeface="Arial"/>
              </a:rPr>
              <a:t>25</a:t>
            </a:fld>
            <a:endParaRPr sz="1200" b="0" i="0" u="none" strike="noStrike" cap="none">
              <a:solidFill>
                <a:srgbClr val="38313D"/>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ea typeface="+mn-ea"/>
              <a:cs typeface="+mn-cs"/>
            </a:endParaRPr>
          </a:p>
          <a:p>
            <a:endParaRPr lang="en-US" sz="1200" b="0" i="0" kern="1200">
              <a:solidFill>
                <a:schemeClr val="tx1"/>
              </a:solidFill>
              <a:effectLst/>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srgbClr val="38313D"/>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38313D"/>
              </a:solidFill>
              <a:effectLst/>
              <a:uLnTx/>
              <a:uFillTx/>
              <a:latin typeface="Arial Narrow"/>
              <a:ea typeface="+mn-ea"/>
              <a:cs typeface="+mn-cs"/>
            </a:endParaRPr>
          </a:p>
        </p:txBody>
      </p:sp>
    </p:spTree>
    <p:extLst>
      <p:ext uri="{BB962C8B-B14F-4D97-AF65-F5344CB8AC3E}">
        <p14:creationId xmlns:p14="http://schemas.microsoft.com/office/powerpoint/2010/main" val="2586565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8"/>
        <p:cNvGrpSpPr/>
        <p:nvPr/>
      </p:nvGrpSpPr>
      <p:grpSpPr>
        <a:xfrm>
          <a:off x="0" y="0"/>
          <a:ext cx="0" cy="0"/>
          <a:chOff x="0" y="0"/>
          <a:chExt cx="0" cy="0"/>
        </a:xfrm>
      </p:grpSpPr>
      <p:sp>
        <p:nvSpPr>
          <p:cNvPr id="5459" name="Google Shape;5459;gb862abc44b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0" name="Google Shape;5460;gb862abc44b_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1" name="Google Shape;5461;gb862abc44b_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38313D"/>
              </a:buClr>
              <a:buSzPts val="1200"/>
              <a:buFont typeface="Arial"/>
              <a:buNone/>
            </a:pPr>
            <a:fld id="{00000000-1234-1234-1234-123412341234}" type="slidenum">
              <a:rPr lang="en-US" sz="1200" b="0" i="0" u="none" strike="noStrike" cap="none">
                <a:solidFill>
                  <a:srgbClr val="38313D"/>
                </a:solidFill>
                <a:latin typeface="Arial"/>
                <a:ea typeface="Arial"/>
                <a:cs typeface="Arial"/>
                <a:sym typeface="Arial"/>
              </a:rPr>
              <a:t>3</a:t>
            </a:fld>
            <a:endParaRPr sz="1200" b="0" i="0" u="none" strike="noStrike" cap="none">
              <a:solidFill>
                <a:srgbClr val="38313D"/>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898e79fbe9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898e79fbe9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err="1"/>
              <a:t>ToDo</a:t>
            </a:r>
            <a:r>
              <a:rPr lang="en-US"/>
              <a:t>:</a:t>
            </a:r>
          </a:p>
          <a:p>
            <a:pPr marL="158750" indent="0">
              <a:buNone/>
            </a:pPr>
            <a:r>
              <a:rPr lang="en-US"/>
              <a:t>Reduce the 7-8 areas (app/web server, ingress controller, </a:t>
            </a:r>
            <a:r>
              <a:rPr lang="en-US" err="1"/>
              <a:t>api</a:t>
            </a:r>
            <a:r>
              <a:rPr lang="en-US"/>
              <a:t> gateway, load balancer, app security, DNS, DDoS) into 2-3 unique kinds of signals (complementary to the other purple ones) that F5 can use in the risk engine</a:t>
            </a:r>
          </a:p>
        </p:txBody>
      </p:sp>
      <p:sp>
        <p:nvSpPr>
          <p:cNvPr id="4" name="Slide Number Placeholder 3"/>
          <p:cNvSpPr>
            <a:spLocks noGrp="1"/>
          </p:cNvSpPr>
          <p:nvPr>
            <p:ph type="sldNum" sz="quarter" idx="5"/>
          </p:nvPr>
        </p:nvSpPr>
        <p:spPr/>
        <p:txBody>
          <a:bodyPr/>
          <a:lstStyle/>
          <a:p>
            <a:fld id="{1C7DBAA2-1EED-4FC8-A856-5AEA357CCC8F}" type="slidenum">
              <a:rPr lang="en-US" smtClean="0"/>
              <a:t>10</a:t>
            </a:fld>
            <a:endParaRPr lang="en-US"/>
          </a:p>
        </p:txBody>
      </p:sp>
    </p:spTree>
    <p:extLst>
      <p:ext uri="{BB962C8B-B14F-4D97-AF65-F5344CB8AC3E}">
        <p14:creationId xmlns:p14="http://schemas.microsoft.com/office/powerpoint/2010/main" val="163660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99bdaa30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99bdaa30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Copy and paste if more cards, scale them, then center the whole content</a:t>
            </a:r>
            <a:endParaRPr/>
          </a:p>
        </p:txBody>
      </p:sp>
    </p:spTree>
    <p:extLst>
      <p:ext uri="{BB962C8B-B14F-4D97-AF65-F5344CB8AC3E}">
        <p14:creationId xmlns:p14="http://schemas.microsoft.com/office/powerpoint/2010/main" val="3040400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52af6a3fd_1_43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e52af6a3fd_1_4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e60c6fc9fc_0_12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e60c6fc9fc_0_12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e60c6fc9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0" name="Google Shape;2720;ge60c6fc9fc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C22C-583F-4941-AE0F-C376245BFC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948D5-B0A8-6B40-BFBF-8F37AF2B37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4BD287-8AE0-6547-AF39-144EBF83AB7E}"/>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5" name="Footer Placeholder 4">
            <a:extLst>
              <a:ext uri="{FF2B5EF4-FFF2-40B4-BE49-F238E27FC236}">
                <a16:creationId xmlns:a16="http://schemas.microsoft.com/office/drawing/2014/main" id="{014A566E-4F9E-5B4B-B948-526C0FDD75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A615-FC83-2945-A332-26B41DF69664}"/>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255237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EC06-1CDA-9941-BCF9-F0D15C6D1E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549DB7-C99A-AD43-ADB4-467EFA7279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7C3FD-B1D9-C241-9398-E965E8C82324}"/>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5" name="Footer Placeholder 4">
            <a:extLst>
              <a:ext uri="{FF2B5EF4-FFF2-40B4-BE49-F238E27FC236}">
                <a16:creationId xmlns:a16="http://schemas.microsoft.com/office/drawing/2014/main" id="{CCC4A8EA-0216-4E45-924C-D3C268457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BCBAA-5B2C-9F4E-B64F-3320C6F64112}"/>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426152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85913A-39E5-584D-B820-789E10C90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DE8BC5-C3FF-7146-A5DE-10854EBCEF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6A17A-9D39-3B42-943D-A40CBF3B56BD}"/>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5" name="Footer Placeholder 4">
            <a:extLst>
              <a:ext uri="{FF2B5EF4-FFF2-40B4-BE49-F238E27FC236}">
                <a16:creationId xmlns:a16="http://schemas.microsoft.com/office/drawing/2014/main" id="{7D55D7FE-36B9-5744-A54E-7A4151F9D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1AC51-5F57-4F4A-ABFD-6DD044E2BC73}"/>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771966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w/ Photo ">
  <p:cSld name="Title Slide w/ Photo ">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ge52af6a3fd_1_5681"/>
          <p:cNvSpPr/>
          <p:nvPr/>
        </p:nvSpPr>
        <p:spPr>
          <a:xfrm>
            <a:off x="0" y="-1"/>
            <a:ext cx="12192000" cy="6858000"/>
          </a:xfrm>
          <a:prstGeom prst="rect">
            <a:avLst/>
          </a:prstGeom>
          <a:solidFill>
            <a:srgbClr val="000000">
              <a:alpha val="64310"/>
            </a:srgbClr>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 name="Google Shape;56;ge52af6a3fd_1_5681"/>
          <p:cNvSpPr txBox="1">
            <a:spLocks noGrp="1"/>
          </p:cNvSpPr>
          <p:nvPr>
            <p:ph type="ctrTitle"/>
          </p:nvPr>
        </p:nvSpPr>
        <p:spPr>
          <a:xfrm>
            <a:off x="457200" y="604539"/>
            <a:ext cx="8019600" cy="2971800"/>
          </a:xfrm>
          <a:prstGeom prst="rect">
            <a:avLst/>
          </a:prstGeom>
          <a:noFill/>
          <a:ln>
            <a:noFill/>
          </a:ln>
        </p:spPr>
        <p:txBody>
          <a:bodyPr spcFirstLastPara="1" wrap="square" lIns="0" tIns="0" rIns="0" bIns="0" anchor="b" anchorCtr="0">
            <a:noAutofit/>
          </a:bodyPr>
          <a:lstStyle>
            <a:lvl1pPr lvl="0" algn="l" rtl="0">
              <a:lnSpc>
                <a:spcPct val="85000"/>
              </a:lnSpc>
              <a:spcBef>
                <a:spcPts val="0"/>
              </a:spcBef>
              <a:spcAft>
                <a:spcPts val="0"/>
              </a:spcAft>
              <a:buClr>
                <a:schemeClr val="lt1"/>
              </a:buClr>
              <a:buSzPts val="6000"/>
              <a:buFont typeface="Arial"/>
              <a:buNone/>
              <a:defRPr sz="60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 name="Google Shape;57;ge52af6a3fd_1_5681"/>
          <p:cNvSpPr txBox="1">
            <a:spLocks noGrp="1"/>
          </p:cNvSpPr>
          <p:nvPr>
            <p:ph type="body" idx="1"/>
          </p:nvPr>
        </p:nvSpPr>
        <p:spPr>
          <a:xfrm>
            <a:off x="457200" y="3723676"/>
            <a:ext cx="7989600" cy="2677200"/>
          </a:xfrm>
          <a:prstGeom prst="rect">
            <a:avLst/>
          </a:prstGeom>
          <a:noFill/>
          <a:ln>
            <a:noFill/>
          </a:ln>
        </p:spPr>
        <p:txBody>
          <a:bodyPr spcFirstLastPara="1" wrap="square" lIns="0" tIns="0" rIns="0" bIns="0" anchor="t" anchorCtr="0">
            <a:normAutofit/>
          </a:bodyPr>
          <a:lstStyle>
            <a:lvl1pPr marL="457200" lvl="0" indent="-228600" algn="l" rtl="0">
              <a:lnSpc>
                <a:spcPct val="120000"/>
              </a:lnSpc>
              <a:spcBef>
                <a:spcPts val="2400"/>
              </a:spcBef>
              <a:spcAft>
                <a:spcPts val="0"/>
              </a:spcAft>
              <a:buClr>
                <a:schemeClr val="lt1"/>
              </a:buClr>
              <a:buSzPts val="2400"/>
              <a:buFont typeface="Arial"/>
              <a:buNone/>
              <a:defRPr sz="2400" b="1" cap="none">
                <a:solidFill>
                  <a:schemeClr val="lt1"/>
                </a:solidFill>
                <a:latin typeface="Arial"/>
                <a:ea typeface="Arial"/>
                <a:cs typeface="Arial"/>
                <a:sym typeface="Arial"/>
              </a:defRPr>
            </a:lvl1pPr>
            <a:lvl2pPr marL="914400" lvl="1" indent="-228600" algn="l" rtl="0">
              <a:lnSpc>
                <a:spcPct val="100000"/>
              </a:lnSpc>
              <a:spcBef>
                <a:spcPts val="1200"/>
              </a:spcBef>
              <a:spcAft>
                <a:spcPts val="0"/>
              </a:spcAft>
              <a:buClr>
                <a:schemeClr val="lt1"/>
              </a:buClr>
              <a:buSzPts val="1800"/>
              <a:buFont typeface="Arial"/>
              <a:buNone/>
              <a:defRPr sz="1800" b="1" cap="none">
                <a:solidFill>
                  <a:schemeClr val="lt1"/>
                </a:solidFill>
                <a:latin typeface="Arial"/>
                <a:ea typeface="Arial"/>
                <a:cs typeface="Arial"/>
                <a:sym typeface="Arial"/>
              </a:defRPr>
            </a:lvl2pPr>
            <a:lvl3pPr marL="1371600" lvl="2" indent="-228600" algn="l" rtl="0">
              <a:lnSpc>
                <a:spcPct val="90000"/>
              </a:lnSpc>
              <a:spcBef>
                <a:spcPts val="600"/>
              </a:spcBef>
              <a:spcAft>
                <a:spcPts val="0"/>
              </a:spcAft>
              <a:buClr>
                <a:schemeClr val="lt1"/>
              </a:buClr>
              <a:buSzPts val="1800"/>
              <a:buFont typeface="Arial"/>
              <a:buNone/>
              <a:defRPr sz="1800" b="0" cap="none">
                <a:solidFill>
                  <a:schemeClr val="lt1"/>
                </a:solidFill>
                <a:latin typeface="Arial"/>
                <a:ea typeface="Arial"/>
                <a:cs typeface="Arial"/>
                <a:sym typeface="Arial"/>
              </a:defRPr>
            </a:lvl3pPr>
            <a:lvl4pPr marL="1828800" lvl="3" indent="-228600" algn="l" rtl="0">
              <a:lnSpc>
                <a:spcPct val="90000"/>
              </a:lnSpc>
              <a:spcBef>
                <a:spcPts val="200"/>
              </a:spcBef>
              <a:spcAft>
                <a:spcPts val="0"/>
              </a:spcAft>
              <a:buClr>
                <a:schemeClr val="lt1"/>
              </a:buClr>
              <a:buSzPts val="1800"/>
              <a:buFont typeface="Arial"/>
              <a:buNone/>
              <a:defRPr sz="1800" b="0" cap="none">
                <a:solidFill>
                  <a:schemeClr val="lt1"/>
                </a:solidFill>
                <a:latin typeface="Arial"/>
                <a:ea typeface="Arial"/>
                <a:cs typeface="Arial"/>
                <a:sym typeface="Arial"/>
              </a:defRPr>
            </a:lvl4pPr>
            <a:lvl5pPr marL="2286000" lvl="4" indent="-228600" algn="l" rtl="0">
              <a:lnSpc>
                <a:spcPct val="90000"/>
              </a:lnSpc>
              <a:spcBef>
                <a:spcPts val="1200"/>
              </a:spcBef>
              <a:spcAft>
                <a:spcPts val="0"/>
              </a:spcAft>
              <a:buClr>
                <a:schemeClr val="lt1"/>
              </a:buClr>
              <a:buSzPts val="1800"/>
              <a:buFont typeface="Arial"/>
              <a:buNone/>
              <a:defRPr sz="1800" b="0" cap="none">
                <a:solidFill>
                  <a:schemeClr val="lt1"/>
                </a:solidFill>
                <a:latin typeface="Arial"/>
                <a:ea typeface="Arial"/>
                <a:cs typeface="Arial"/>
                <a:sym typeface="Arial"/>
              </a:defRPr>
            </a:lvl5pPr>
            <a:lvl6pPr marL="2743200" lvl="5" indent="-342900" algn="l" rtl="0">
              <a:lnSpc>
                <a:spcPct val="90000"/>
              </a:lnSpc>
              <a:spcBef>
                <a:spcPts val="400"/>
              </a:spcBef>
              <a:spcAft>
                <a:spcPts val="0"/>
              </a:spcAft>
              <a:buClr>
                <a:schemeClr val="accent1"/>
              </a:buClr>
              <a:buSzPts val="1800"/>
              <a:buChar char="​"/>
              <a:defRPr/>
            </a:lvl6pPr>
            <a:lvl7pPr marL="3200400" lvl="6" indent="-342900" algn="l" rtl="0">
              <a:lnSpc>
                <a:spcPct val="120000"/>
              </a:lnSpc>
              <a:spcBef>
                <a:spcPts val="600"/>
              </a:spcBef>
              <a:spcAft>
                <a:spcPts val="0"/>
              </a:spcAft>
              <a:buClr>
                <a:schemeClr val="dk1"/>
              </a:buClr>
              <a:buSzPts val="1800"/>
              <a:buChar char="​"/>
              <a:defRPr/>
            </a:lvl7pPr>
            <a:lvl8pPr marL="3657600" lvl="7" indent="-342900" algn="l" rtl="0">
              <a:lnSpc>
                <a:spcPct val="90000"/>
              </a:lnSpc>
              <a:spcBef>
                <a:spcPts val="600"/>
              </a:spcBef>
              <a:spcAft>
                <a:spcPts val="0"/>
              </a:spcAft>
              <a:buClr>
                <a:schemeClr val="dk1"/>
              </a:buClr>
              <a:buSzPts val="1800"/>
              <a:buChar char="•"/>
              <a:defRPr/>
            </a:lvl8pPr>
            <a:lvl9pPr marL="4114800" lvl="8" indent="-342900" algn="l" rtl="0">
              <a:lnSpc>
                <a:spcPct val="90000"/>
              </a:lnSpc>
              <a:spcBef>
                <a:spcPts val="600"/>
              </a:spcBef>
              <a:spcAft>
                <a:spcPts val="400"/>
              </a:spcAft>
              <a:buClr>
                <a:schemeClr val="dk1"/>
              </a:buClr>
              <a:buSzPts val="1800"/>
              <a:buChar char="−"/>
              <a:defRPr/>
            </a:lvl9pPr>
          </a:lstStyle>
          <a:p>
            <a:endParaRPr/>
          </a:p>
        </p:txBody>
      </p:sp>
    </p:spTree>
    <p:extLst>
      <p:ext uri="{BB962C8B-B14F-4D97-AF65-F5344CB8AC3E}">
        <p14:creationId xmlns:p14="http://schemas.microsoft.com/office/powerpoint/2010/main" val="3462931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ight One-third Highlight">
  <p:cSld name="Right One-third Highlight">
    <p:spTree>
      <p:nvGrpSpPr>
        <p:cNvPr id="1" name="Shape 45"/>
        <p:cNvGrpSpPr/>
        <p:nvPr/>
      </p:nvGrpSpPr>
      <p:grpSpPr>
        <a:xfrm>
          <a:off x="0" y="0"/>
          <a:ext cx="0" cy="0"/>
          <a:chOff x="0" y="0"/>
          <a:chExt cx="0" cy="0"/>
        </a:xfrm>
      </p:grpSpPr>
      <p:sp>
        <p:nvSpPr>
          <p:cNvPr id="46" name="Google Shape;46;ge52af6a3fd_1_5808"/>
          <p:cNvSpPr/>
          <p:nvPr/>
        </p:nvSpPr>
        <p:spPr>
          <a:xfrm>
            <a:off x="8131047" y="0"/>
            <a:ext cx="40611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7" name="Google Shape;47;ge52af6a3fd_1_5808"/>
          <p:cNvGrpSpPr/>
          <p:nvPr/>
        </p:nvGrpSpPr>
        <p:grpSpPr>
          <a:xfrm>
            <a:off x="11489503" y="6431001"/>
            <a:ext cx="245016" cy="245016"/>
            <a:chOff x="5266" y="0"/>
            <a:chExt cx="732" cy="732"/>
          </a:xfrm>
        </p:grpSpPr>
        <p:sp>
          <p:nvSpPr>
            <p:cNvPr id="48" name="Google Shape;48;ge52af6a3fd_1_5808"/>
            <p:cNvSpPr/>
            <p:nvPr/>
          </p:nvSpPr>
          <p:spPr>
            <a:xfrm>
              <a:off x="5360" y="611"/>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373737"/>
                </a:solidFill>
                <a:latin typeface="Arial"/>
                <a:ea typeface="Arial"/>
                <a:cs typeface="Arial"/>
                <a:sym typeface="Arial"/>
              </a:endParaRPr>
            </a:p>
          </p:txBody>
        </p:sp>
        <p:sp>
          <p:nvSpPr>
            <p:cNvPr id="49" name="Google Shape;49;ge52af6a3fd_1_5808"/>
            <p:cNvSpPr/>
            <p:nvPr/>
          </p:nvSpPr>
          <p:spPr>
            <a:xfrm>
              <a:off x="5911" y="645"/>
              <a:ext cx="55" cy="55"/>
            </a:xfrm>
            <a:custGeom>
              <a:avLst/>
              <a:gdLst/>
              <a:ahLst/>
              <a:cxnLst/>
              <a:rect l="l" t="t" r="r" b="b"/>
              <a:pathLst>
                <a:path w="345" h="345" extrusionOk="0">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373737"/>
                </a:solidFill>
                <a:latin typeface="Arial"/>
                <a:ea typeface="Arial"/>
                <a:cs typeface="Arial"/>
                <a:sym typeface="Arial"/>
              </a:endParaRPr>
            </a:p>
          </p:txBody>
        </p:sp>
        <p:sp>
          <p:nvSpPr>
            <p:cNvPr id="50" name="Google Shape;50;ge52af6a3fd_1_5808"/>
            <p:cNvSpPr/>
            <p:nvPr/>
          </p:nvSpPr>
          <p:spPr>
            <a:xfrm>
              <a:off x="5266" y="0"/>
              <a:ext cx="732" cy="732"/>
            </a:xfrm>
            <a:custGeom>
              <a:avLst/>
              <a:gdLst/>
              <a:ahLst/>
              <a:cxnLst/>
              <a:rect l="l" t="t" r="r" b="b"/>
              <a:pathLst>
                <a:path w="4576" h="4576" extrusionOk="0">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373737"/>
                </a:solidFill>
                <a:latin typeface="Arial"/>
                <a:ea typeface="Arial"/>
                <a:cs typeface="Arial"/>
                <a:sym typeface="Arial"/>
              </a:endParaRPr>
            </a:p>
          </p:txBody>
        </p:sp>
        <p:sp>
          <p:nvSpPr>
            <p:cNvPr id="51" name="Google Shape;51;ge52af6a3fd_1_5808"/>
            <p:cNvSpPr/>
            <p:nvPr/>
          </p:nvSpPr>
          <p:spPr>
            <a:xfrm>
              <a:off x="5360" y="611"/>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373737"/>
                </a:solidFill>
                <a:latin typeface="Arial"/>
                <a:ea typeface="Arial"/>
                <a:cs typeface="Arial"/>
                <a:sym typeface="Arial"/>
              </a:endParaRPr>
            </a:p>
          </p:txBody>
        </p:sp>
      </p:grpSp>
      <p:sp>
        <p:nvSpPr>
          <p:cNvPr id="52" name="Google Shape;52;ge52af6a3fd_1_5808"/>
          <p:cNvSpPr txBox="1">
            <a:spLocks noGrp="1"/>
          </p:cNvSpPr>
          <p:nvPr>
            <p:ph type="body" idx="1"/>
          </p:nvPr>
        </p:nvSpPr>
        <p:spPr>
          <a:xfrm>
            <a:off x="469223" y="1967113"/>
            <a:ext cx="7310700" cy="4427100"/>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24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95000"/>
              </a:lnSpc>
              <a:spcBef>
                <a:spcPts val="600"/>
              </a:spcBef>
              <a:spcAft>
                <a:spcPts val="0"/>
              </a:spcAft>
              <a:buClr>
                <a:schemeClr val="dk1"/>
              </a:buClr>
              <a:buSzPts val="1800"/>
              <a:buChar char="−"/>
              <a:defRPr/>
            </a:lvl3pPr>
            <a:lvl4pPr marL="1828800" lvl="3" indent="-342900" algn="l">
              <a:lnSpc>
                <a:spcPct val="90000"/>
              </a:lnSpc>
              <a:spcBef>
                <a:spcPts val="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400"/>
              </a:spcBef>
              <a:spcAft>
                <a:spcPts val="0"/>
              </a:spcAft>
              <a:buClr>
                <a:schemeClr val="accent1"/>
              </a:buClr>
              <a:buSzPts val="1800"/>
              <a:buChar char="​"/>
              <a:defRPr/>
            </a:lvl6pPr>
            <a:lvl7pPr marL="3200400" lvl="6" indent="-342900" algn="l">
              <a:lnSpc>
                <a:spcPct val="12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400"/>
              </a:spcAft>
              <a:buClr>
                <a:schemeClr val="dk1"/>
              </a:buClr>
              <a:buSzPts val="1800"/>
              <a:buChar char="−"/>
              <a:defRPr/>
            </a:lvl9pPr>
          </a:lstStyle>
          <a:p>
            <a:endParaRPr/>
          </a:p>
        </p:txBody>
      </p:sp>
      <p:sp>
        <p:nvSpPr>
          <p:cNvPr id="53" name="Google Shape;53;ge52af6a3fd_1_5808"/>
          <p:cNvSpPr txBox="1">
            <a:spLocks noGrp="1"/>
          </p:cNvSpPr>
          <p:nvPr>
            <p:ph type="body" idx="2"/>
          </p:nvPr>
        </p:nvSpPr>
        <p:spPr>
          <a:xfrm>
            <a:off x="457200" y="1256758"/>
            <a:ext cx="7327800" cy="2463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7D7D7D"/>
              </a:buClr>
              <a:buSzPts val="1600"/>
              <a:buNone/>
              <a:defRPr sz="1600" b="1" cap="none">
                <a:solidFill>
                  <a:srgbClr val="7D7D7D"/>
                </a:solidFill>
                <a:latin typeface="Arial"/>
                <a:ea typeface="Arial"/>
                <a:cs typeface="Arial"/>
                <a:sym typeface="Arial"/>
              </a:defRPr>
            </a:lvl1pPr>
            <a:lvl2pPr marL="914400" lvl="1" indent="-228600" algn="l">
              <a:lnSpc>
                <a:spcPct val="100000"/>
              </a:lnSpc>
              <a:spcBef>
                <a:spcPts val="1200"/>
              </a:spcBef>
              <a:spcAft>
                <a:spcPts val="0"/>
              </a:spcAft>
              <a:buClr>
                <a:srgbClr val="7D7D7D"/>
              </a:buClr>
              <a:buSzPts val="1800"/>
              <a:buNone/>
              <a:defRPr sz="1800" b="1" cap="none">
                <a:solidFill>
                  <a:srgbClr val="7D7D7D"/>
                </a:solidFill>
                <a:latin typeface="Arial"/>
                <a:ea typeface="Arial"/>
                <a:cs typeface="Arial"/>
                <a:sym typeface="Arial"/>
              </a:defRPr>
            </a:lvl2pPr>
            <a:lvl3pPr marL="1371600" lvl="2" indent="-228600" algn="l">
              <a:lnSpc>
                <a:spcPct val="95000"/>
              </a:lnSpc>
              <a:spcBef>
                <a:spcPts val="600"/>
              </a:spcBef>
              <a:spcAft>
                <a:spcPts val="0"/>
              </a:spcAft>
              <a:buClr>
                <a:srgbClr val="7D7D7D"/>
              </a:buClr>
              <a:buSzPts val="1800"/>
              <a:buNone/>
              <a:defRPr sz="1800" b="1" cap="none">
                <a:solidFill>
                  <a:srgbClr val="7D7D7D"/>
                </a:solidFill>
                <a:latin typeface="Arial"/>
                <a:ea typeface="Arial"/>
                <a:cs typeface="Arial"/>
                <a:sym typeface="Arial"/>
              </a:defRPr>
            </a:lvl3pPr>
            <a:lvl4pPr marL="1828800" lvl="3" indent="-228600" algn="l">
              <a:lnSpc>
                <a:spcPct val="90000"/>
              </a:lnSpc>
              <a:spcBef>
                <a:spcPts val="200"/>
              </a:spcBef>
              <a:spcAft>
                <a:spcPts val="0"/>
              </a:spcAft>
              <a:buClr>
                <a:srgbClr val="7D7D7D"/>
              </a:buClr>
              <a:buSzPts val="1800"/>
              <a:buNone/>
              <a:defRPr sz="1800" b="1" cap="none">
                <a:solidFill>
                  <a:srgbClr val="7D7D7D"/>
                </a:solidFill>
                <a:latin typeface="Arial"/>
                <a:ea typeface="Arial"/>
                <a:cs typeface="Arial"/>
                <a:sym typeface="Arial"/>
              </a:defRPr>
            </a:lvl4pPr>
            <a:lvl5pPr marL="2286000" lvl="4" indent="-228600" algn="l">
              <a:lnSpc>
                <a:spcPct val="90000"/>
              </a:lnSpc>
              <a:spcBef>
                <a:spcPts val="1200"/>
              </a:spcBef>
              <a:spcAft>
                <a:spcPts val="0"/>
              </a:spcAft>
              <a:buClr>
                <a:schemeClr val="dk1"/>
              </a:buClr>
              <a:buSzPts val="1600"/>
              <a:buNone/>
              <a:defRPr sz="1600" b="1"/>
            </a:lvl5pPr>
            <a:lvl6pPr marL="2743200" lvl="5" indent="-228600" algn="l">
              <a:lnSpc>
                <a:spcPct val="90000"/>
              </a:lnSpc>
              <a:spcBef>
                <a:spcPts val="400"/>
              </a:spcBef>
              <a:spcAft>
                <a:spcPts val="0"/>
              </a:spcAft>
              <a:buClr>
                <a:schemeClr val="accent1"/>
              </a:buClr>
              <a:buSzPts val="1600"/>
              <a:buNone/>
              <a:defRPr sz="1600" b="1"/>
            </a:lvl6pPr>
            <a:lvl7pPr marL="3200400" lvl="6" indent="-228600" algn="l">
              <a:lnSpc>
                <a:spcPct val="120000"/>
              </a:lnSpc>
              <a:spcBef>
                <a:spcPts val="600"/>
              </a:spcBef>
              <a:spcAft>
                <a:spcPts val="0"/>
              </a:spcAft>
              <a:buClr>
                <a:schemeClr val="dk1"/>
              </a:buClr>
              <a:buSzPts val="1600"/>
              <a:buNone/>
              <a:defRPr sz="1600" b="1"/>
            </a:lvl7pPr>
            <a:lvl8pPr marL="3657600" lvl="7" indent="-228600" algn="l">
              <a:lnSpc>
                <a:spcPct val="90000"/>
              </a:lnSpc>
              <a:spcBef>
                <a:spcPts val="600"/>
              </a:spcBef>
              <a:spcAft>
                <a:spcPts val="0"/>
              </a:spcAft>
              <a:buClr>
                <a:schemeClr val="dk1"/>
              </a:buClr>
              <a:buSzPts val="1600"/>
              <a:buNone/>
              <a:defRPr sz="1600" b="1"/>
            </a:lvl8pPr>
            <a:lvl9pPr marL="4114800" lvl="8" indent="-228600" algn="l">
              <a:lnSpc>
                <a:spcPct val="90000"/>
              </a:lnSpc>
              <a:spcBef>
                <a:spcPts val="600"/>
              </a:spcBef>
              <a:spcAft>
                <a:spcPts val="400"/>
              </a:spcAft>
              <a:buClr>
                <a:schemeClr val="dk1"/>
              </a:buClr>
              <a:buSzPts val="1600"/>
              <a:buNone/>
              <a:defRPr sz="1600" b="1"/>
            </a:lvl9pPr>
          </a:lstStyle>
          <a:p>
            <a:endParaRPr/>
          </a:p>
        </p:txBody>
      </p:sp>
      <p:sp>
        <p:nvSpPr>
          <p:cNvPr id="54" name="Google Shape;54;ge52af6a3fd_1_5808"/>
          <p:cNvSpPr txBox="1">
            <a:spLocks noGrp="1"/>
          </p:cNvSpPr>
          <p:nvPr>
            <p:ph type="title"/>
          </p:nvPr>
        </p:nvSpPr>
        <p:spPr>
          <a:xfrm>
            <a:off x="457200" y="457200"/>
            <a:ext cx="7327500" cy="753900"/>
          </a:xfrm>
          <a:prstGeom prst="rect">
            <a:avLst/>
          </a:prstGeom>
          <a:noFill/>
          <a:ln>
            <a:noFill/>
          </a:ln>
        </p:spPr>
        <p:txBody>
          <a:bodyPr spcFirstLastPara="1" wrap="square" lIns="0" tIns="0" rIns="0" bIns="0" anchor="b"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ge52af6a3fd_1_5808"/>
          <p:cNvSpPr txBox="1">
            <a:spLocks noGrp="1"/>
          </p:cNvSpPr>
          <p:nvPr>
            <p:ph type="ftr" idx="11"/>
          </p:nvPr>
        </p:nvSpPr>
        <p:spPr>
          <a:xfrm>
            <a:off x="1165108" y="6482860"/>
            <a:ext cx="2142300" cy="1230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72933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plash - HashiCorp">
  <p:cSld name="Splash - HashiCorp">
    <p:bg>
      <p:bgPr>
        <a:solidFill>
          <a:srgbClr val="000000"/>
        </a:solidFill>
        <a:effectLst/>
      </p:bgPr>
    </p:bg>
    <p:spTree>
      <p:nvGrpSpPr>
        <p:cNvPr id="1" name="Shape 66"/>
        <p:cNvGrpSpPr/>
        <p:nvPr/>
      </p:nvGrpSpPr>
      <p:grpSpPr>
        <a:xfrm>
          <a:off x="0" y="0"/>
          <a:ext cx="0" cy="0"/>
          <a:chOff x="0" y="0"/>
          <a:chExt cx="0" cy="0"/>
        </a:xfrm>
      </p:grpSpPr>
      <p:sp>
        <p:nvSpPr>
          <p:cNvPr id="67" name="Google Shape;67;ge52af6a3fd_1_5693"/>
          <p:cNvSpPr txBox="1">
            <a:spLocks noGrp="1"/>
          </p:cNvSpPr>
          <p:nvPr>
            <p:ph type="sldNum" idx="12"/>
          </p:nvPr>
        </p:nvSpPr>
        <p:spPr>
          <a:xfrm>
            <a:off x="6092825" y="6540500"/>
            <a:ext cx="191100" cy="196800"/>
          </a:xfrm>
          <a:prstGeom prst="rect">
            <a:avLst/>
          </a:prstGeom>
          <a:noFill/>
          <a:ln>
            <a:noFill/>
          </a:ln>
        </p:spPr>
        <p:txBody>
          <a:bodyPr spcFirstLastPara="1" wrap="square" lIns="25400" tIns="25400" rIns="25400" bIns="25400" anchor="t" anchorCtr="0">
            <a:normAutofit lnSpcReduction="20000"/>
          </a:bodyPr>
          <a:lstStyle>
            <a:lvl1pPr marL="139700" lvl="0" indent="-139700" algn="l" rtl="0">
              <a:lnSpc>
                <a:spcPct val="120000"/>
              </a:lnSpc>
              <a:spcBef>
                <a:spcPts val="0"/>
              </a:spcBef>
              <a:spcAft>
                <a:spcPts val="0"/>
              </a:spcAft>
              <a:buClr>
                <a:srgbClr val="000000"/>
              </a:buClr>
              <a:buSzPts val="800"/>
              <a:buFont typeface="Open Sans"/>
              <a:buNone/>
              <a:defRPr sz="800" cap="none">
                <a:solidFill>
                  <a:srgbClr val="000000"/>
                </a:solidFill>
              </a:defRPr>
            </a:lvl1pPr>
            <a:lvl2pPr marL="139700" lvl="1" indent="-139700" algn="l" rtl="0">
              <a:lnSpc>
                <a:spcPct val="120000"/>
              </a:lnSpc>
              <a:spcBef>
                <a:spcPts val="0"/>
              </a:spcBef>
              <a:spcAft>
                <a:spcPts val="0"/>
              </a:spcAft>
              <a:buClr>
                <a:srgbClr val="000000"/>
              </a:buClr>
              <a:buSzPts val="800"/>
              <a:buFont typeface="Open Sans"/>
              <a:buNone/>
              <a:defRPr sz="800" cap="none">
                <a:solidFill>
                  <a:srgbClr val="000000"/>
                </a:solidFill>
              </a:defRPr>
            </a:lvl2pPr>
            <a:lvl3pPr marL="139700" lvl="2" indent="-139700" algn="l" rtl="0">
              <a:lnSpc>
                <a:spcPct val="120000"/>
              </a:lnSpc>
              <a:spcBef>
                <a:spcPts val="0"/>
              </a:spcBef>
              <a:spcAft>
                <a:spcPts val="0"/>
              </a:spcAft>
              <a:buClr>
                <a:srgbClr val="000000"/>
              </a:buClr>
              <a:buSzPts val="800"/>
              <a:buFont typeface="Open Sans"/>
              <a:buNone/>
              <a:defRPr sz="800" cap="none">
                <a:solidFill>
                  <a:srgbClr val="000000"/>
                </a:solidFill>
              </a:defRPr>
            </a:lvl3pPr>
            <a:lvl4pPr marL="139700" lvl="3" indent="-139700" algn="l" rtl="0">
              <a:lnSpc>
                <a:spcPct val="120000"/>
              </a:lnSpc>
              <a:spcBef>
                <a:spcPts val="0"/>
              </a:spcBef>
              <a:spcAft>
                <a:spcPts val="0"/>
              </a:spcAft>
              <a:buClr>
                <a:srgbClr val="000000"/>
              </a:buClr>
              <a:buSzPts val="800"/>
              <a:buFont typeface="Open Sans"/>
              <a:buNone/>
              <a:defRPr sz="800" cap="none">
                <a:solidFill>
                  <a:srgbClr val="000000"/>
                </a:solidFill>
              </a:defRPr>
            </a:lvl4pPr>
            <a:lvl5pPr marL="139700" lvl="4" indent="-139700" algn="l" rtl="0">
              <a:lnSpc>
                <a:spcPct val="120000"/>
              </a:lnSpc>
              <a:spcBef>
                <a:spcPts val="0"/>
              </a:spcBef>
              <a:spcAft>
                <a:spcPts val="0"/>
              </a:spcAft>
              <a:buClr>
                <a:srgbClr val="000000"/>
              </a:buClr>
              <a:buSzPts val="800"/>
              <a:buFont typeface="Open Sans"/>
              <a:buNone/>
              <a:defRPr sz="800" cap="none">
                <a:solidFill>
                  <a:srgbClr val="000000"/>
                </a:solidFill>
              </a:defRPr>
            </a:lvl5pPr>
            <a:lvl6pPr marL="139700" lvl="5" indent="-139700" algn="l" rtl="0">
              <a:lnSpc>
                <a:spcPct val="120000"/>
              </a:lnSpc>
              <a:spcBef>
                <a:spcPts val="0"/>
              </a:spcBef>
              <a:spcAft>
                <a:spcPts val="0"/>
              </a:spcAft>
              <a:buClr>
                <a:srgbClr val="000000"/>
              </a:buClr>
              <a:buSzPts val="800"/>
              <a:buFont typeface="Open Sans"/>
              <a:buNone/>
              <a:defRPr sz="800" cap="none">
                <a:solidFill>
                  <a:srgbClr val="000000"/>
                </a:solidFill>
              </a:defRPr>
            </a:lvl6pPr>
            <a:lvl7pPr marL="139700" lvl="6" indent="-139700" algn="l" rtl="0">
              <a:lnSpc>
                <a:spcPct val="120000"/>
              </a:lnSpc>
              <a:spcBef>
                <a:spcPts val="0"/>
              </a:spcBef>
              <a:spcAft>
                <a:spcPts val="0"/>
              </a:spcAft>
              <a:buClr>
                <a:srgbClr val="000000"/>
              </a:buClr>
              <a:buSzPts val="800"/>
              <a:buFont typeface="Open Sans"/>
              <a:buNone/>
              <a:defRPr sz="800" cap="none">
                <a:solidFill>
                  <a:srgbClr val="000000"/>
                </a:solidFill>
              </a:defRPr>
            </a:lvl7pPr>
            <a:lvl8pPr marL="139700" lvl="7" indent="-139700" algn="l" rtl="0">
              <a:lnSpc>
                <a:spcPct val="120000"/>
              </a:lnSpc>
              <a:spcBef>
                <a:spcPts val="0"/>
              </a:spcBef>
              <a:spcAft>
                <a:spcPts val="0"/>
              </a:spcAft>
              <a:buClr>
                <a:srgbClr val="000000"/>
              </a:buClr>
              <a:buSzPts val="800"/>
              <a:buFont typeface="Open Sans"/>
              <a:buNone/>
              <a:defRPr sz="800" cap="none">
                <a:solidFill>
                  <a:srgbClr val="000000"/>
                </a:solidFill>
              </a:defRPr>
            </a:lvl8pPr>
            <a:lvl9pPr marL="139700" lvl="8" indent="-139700" algn="l" rtl="0">
              <a:lnSpc>
                <a:spcPct val="120000"/>
              </a:lnSpc>
              <a:spcBef>
                <a:spcPts val="0"/>
              </a:spcBef>
              <a:spcAft>
                <a:spcPts val="0"/>
              </a:spcAft>
              <a:buClr>
                <a:srgbClr val="000000"/>
              </a:buClr>
              <a:buSzPts val="800"/>
              <a:buFont typeface="Open Sans"/>
              <a:buNone/>
              <a:defRPr sz="800" cap="none">
                <a:solidFill>
                  <a:srgbClr val="000000"/>
                </a:solidFill>
              </a:defRPr>
            </a:lvl9pPr>
          </a:lstStyle>
          <a:p>
            <a:pPr marL="139700" lvl="0" indent="-139700" algn="l" rtl="0">
              <a:spcBef>
                <a:spcPts val="0"/>
              </a:spcBef>
              <a:spcAft>
                <a:spcPts val="0"/>
              </a:spcAft>
              <a:buNone/>
            </a:pPr>
            <a:fld id="{00000000-1234-1234-1234-123412341234}" type="slidenum">
              <a:rPr lang="en-US"/>
              <a:t>‹#›</a:t>
            </a:fld>
            <a:endParaRPr sz="1300">
              <a:solidFill>
                <a:schemeClr val="dk2"/>
              </a:solidFill>
            </a:endParaRPr>
          </a:p>
        </p:txBody>
      </p:sp>
      <p:pic>
        <p:nvPicPr>
          <p:cNvPr id="68" name="Google Shape;68;ge52af6a3fd_1_5693"/>
          <p:cNvPicPr preferRelativeResize="0"/>
          <p:nvPr/>
        </p:nvPicPr>
        <p:blipFill>
          <a:blip r:embed="rId2">
            <a:alphaModFix/>
          </a:blip>
          <a:stretch>
            <a:fillRect/>
          </a:stretch>
        </p:blipFill>
        <p:spPr>
          <a:xfrm>
            <a:off x="0" y="0"/>
            <a:ext cx="12192005" cy="6858003"/>
          </a:xfrm>
          <a:prstGeom prst="rect">
            <a:avLst/>
          </a:prstGeom>
          <a:noFill/>
          <a:ln>
            <a:noFill/>
          </a:ln>
        </p:spPr>
      </p:pic>
      <p:grpSp>
        <p:nvGrpSpPr>
          <p:cNvPr id="69" name="Google Shape;69;ge52af6a3fd_1_5693"/>
          <p:cNvGrpSpPr/>
          <p:nvPr/>
        </p:nvGrpSpPr>
        <p:grpSpPr>
          <a:xfrm>
            <a:off x="3350959" y="2793492"/>
            <a:ext cx="5495374" cy="1272326"/>
            <a:chOff x="6701917" y="5586984"/>
            <a:chExt cx="10990748" cy="2544652"/>
          </a:xfrm>
        </p:grpSpPr>
        <p:sp>
          <p:nvSpPr>
            <p:cNvPr id="70" name="Google Shape;70;ge52af6a3fd_1_5693"/>
            <p:cNvSpPr/>
            <p:nvPr/>
          </p:nvSpPr>
          <p:spPr>
            <a:xfrm>
              <a:off x="9657301" y="6171389"/>
              <a:ext cx="1047746" cy="1391566"/>
            </a:xfrm>
            <a:custGeom>
              <a:avLst/>
              <a:gdLst/>
              <a:ahLst/>
              <a:cxnLst/>
              <a:rect l="l" t="t" r="r" b="b"/>
              <a:pathLst>
                <a:path w="1047746" h="1391566" extrusionOk="0">
                  <a:moveTo>
                    <a:pt x="783164" y="1388945"/>
                  </a:moveTo>
                  <a:lnTo>
                    <a:pt x="783164" y="804540"/>
                  </a:lnTo>
                  <a:lnTo>
                    <a:pt x="264582" y="804540"/>
                  </a:lnTo>
                  <a:lnTo>
                    <a:pt x="264582" y="1388945"/>
                  </a:lnTo>
                  <a:lnTo>
                    <a:pt x="0" y="1388945"/>
                  </a:lnTo>
                  <a:lnTo>
                    <a:pt x="0" y="0"/>
                  </a:lnTo>
                  <a:lnTo>
                    <a:pt x="264582" y="0"/>
                  </a:lnTo>
                  <a:lnTo>
                    <a:pt x="264582" y="571302"/>
                  </a:lnTo>
                  <a:lnTo>
                    <a:pt x="783164" y="571302"/>
                  </a:lnTo>
                  <a:lnTo>
                    <a:pt x="783164" y="2621"/>
                  </a:lnTo>
                  <a:lnTo>
                    <a:pt x="1047746" y="2621"/>
                  </a:lnTo>
                  <a:lnTo>
                    <a:pt x="1047746" y="1391566"/>
                  </a:lnTo>
                  <a:lnTo>
                    <a:pt x="783164" y="1391566"/>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71" name="Google Shape;71;ge52af6a3fd_1_5693"/>
            <p:cNvSpPr/>
            <p:nvPr/>
          </p:nvSpPr>
          <p:spPr>
            <a:xfrm>
              <a:off x="10874379" y="6522556"/>
              <a:ext cx="801684" cy="1058743"/>
            </a:xfrm>
            <a:custGeom>
              <a:avLst/>
              <a:gdLst/>
              <a:ahLst/>
              <a:cxnLst/>
              <a:rect l="l" t="t" r="r" b="b"/>
              <a:pathLst>
                <a:path w="801684" h="1058743" extrusionOk="0">
                  <a:moveTo>
                    <a:pt x="799039" y="1037778"/>
                  </a:moveTo>
                  <a:lnTo>
                    <a:pt x="590019" y="1037778"/>
                  </a:lnTo>
                  <a:lnTo>
                    <a:pt x="571498" y="969641"/>
                  </a:lnTo>
                  <a:cubicBezTo>
                    <a:pt x="481540" y="1027295"/>
                    <a:pt x="375707" y="1058743"/>
                    <a:pt x="267228" y="1058743"/>
                  </a:cubicBezTo>
                  <a:cubicBezTo>
                    <a:pt x="79375" y="1058743"/>
                    <a:pt x="0" y="932952"/>
                    <a:pt x="0" y="757368"/>
                  </a:cubicBezTo>
                  <a:cubicBezTo>
                    <a:pt x="0" y="550337"/>
                    <a:pt x="89958" y="471717"/>
                    <a:pt x="298978" y="471717"/>
                  </a:cubicBezTo>
                  <a:lnTo>
                    <a:pt x="545040" y="471717"/>
                  </a:lnTo>
                  <a:lnTo>
                    <a:pt x="545040" y="364271"/>
                  </a:lnTo>
                  <a:cubicBezTo>
                    <a:pt x="545040" y="251583"/>
                    <a:pt x="513290" y="212273"/>
                    <a:pt x="349249" y="212273"/>
                  </a:cubicBezTo>
                  <a:cubicBezTo>
                    <a:pt x="253999" y="212273"/>
                    <a:pt x="158749" y="222755"/>
                    <a:pt x="66146" y="241100"/>
                  </a:cubicBezTo>
                  <a:lnTo>
                    <a:pt x="34396" y="47172"/>
                  </a:lnTo>
                  <a:cubicBezTo>
                    <a:pt x="148166" y="15724"/>
                    <a:pt x="267228" y="0"/>
                    <a:pt x="386290" y="0"/>
                  </a:cubicBezTo>
                  <a:cubicBezTo>
                    <a:pt x="709081" y="0"/>
                    <a:pt x="801685" y="112688"/>
                    <a:pt x="801685" y="366891"/>
                  </a:cubicBezTo>
                  <a:lnTo>
                    <a:pt x="799039" y="1037778"/>
                  </a:lnTo>
                  <a:close/>
                  <a:moveTo>
                    <a:pt x="542394" y="655163"/>
                  </a:moveTo>
                  <a:lnTo>
                    <a:pt x="354541" y="655163"/>
                  </a:lnTo>
                  <a:cubicBezTo>
                    <a:pt x="269874" y="655163"/>
                    <a:pt x="246062" y="678749"/>
                    <a:pt x="246062" y="754748"/>
                  </a:cubicBezTo>
                  <a:cubicBezTo>
                    <a:pt x="246062" y="825505"/>
                    <a:pt x="269874" y="856953"/>
                    <a:pt x="349249" y="856953"/>
                  </a:cubicBezTo>
                  <a:cubicBezTo>
                    <a:pt x="418040" y="856953"/>
                    <a:pt x="484186" y="838608"/>
                    <a:pt x="542394" y="804540"/>
                  </a:cubicBezTo>
                  <a:lnTo>
                    <a:pt x="542394" y="655163"/>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72" name="Google Shape;72;ge52af6a3fd_1_5693"/>
            <p:cNvSpPr/>
            <p:nvPr/>
          </p:nvSpPr>
          <p:spPr>
            <a:xfrm>
              <a:off x="11816293" y="6525177"/>
              <a:ext cx="724955" cy="1056122"/>
            </a:xfrm>
            <a:custGeom>
              <a:avLst/>
              <a:gdLst/>
              <a:ahLst/>
              <a:cxnLst/>
              <a:rect l="l" t="t" r="r" b="b"/>
              <a:pathLst>
                <a:path w="724955" h="1056122" extrusionOk="0">
                  <a:moveTo>
                    <a:pt x="354540" y="1056123"/>
                  </a:moveTo>
                  <a:cubicBezTo>
                    <a:pt x="235478" y="1053502"/>
                    <a:pt x="116416" y="1035157"/>
                    <a:pt x="0" y="998468"/>
                  </a:cubicBezTo>
                  <a:lnTo>
                    <a:pt x="37041" y="804540"/>
                  </a:lnTo>
                  <a:cubicBezTo>
                    <a:pt x="137583" y="833367"/>
                    <a:pt x="238124" y="846470"/>
                    <a:pt x="341311" y="849091"/>
                  </a:cubicBezTo>
                  <a:cubicBezTo>
                    <a:pt x="455082" y="849091"/>
                    <a:pt x="470957" y="822885"/>
                    <a:pt x="470957" y="746886"/>
                  </a:cubicBezTo>
                  <a:cubicBezTo>
                    <a:pt x="470957" y="683990"/>
                    <a:pt x="457727" y="652542"/>
                    <a:pt x="291041" y="613233"/>
                  </a:cubicBezTo>
                  <a:cubicBezTo>
                    <a:pt x="39687" y="552958"/>
                    <a:pt x="10583" y="490062"/>
                    <a:pt x="10583" y="293513"/>
                  </a:cubicBezTo>
                  <a:cubicBezTo>
                    <a:pt x="10583" y="89102"/>
                    <a:pt x="100541" y="0"/>
                    <a:pt x="394228" y="0"/>
                  </a:cubicBezTo>
                  <a:cubicBezTo>
                    <a:pt x="497415" y="0"/>
                    <a:pt x="600602" y="13103"/>
                    <a:pt x="701143" y="34068"/>
                  </a:cubicBezTo>
                  <a:lnTo>
                    <a:pt x="674685" y="235859"/>
                  </a:lnTo>
                  <a:cubicBezTo>
                    <a:pt x="582081" y="220135"/>
                    <a:pt x="486831" y="209652"/>
                    <a:pt x="394228" y="207032"/>
                  </a:cubicBezTo>
                  <a:cubicBezTo>
                    <a:pt x="283103" y="207032"/>
                    <a:pt x="264582" y="233238"/>
                    <a:pt x="264582" y="293513"/>
                  </a:cubicBezTo>
                  <a:cubicBezTo>
                    <a:pt x="264582" y="374753"/>
                    <a:pt x="269874" y="379994"/>
                    <a:pt x="410103" y="416684"/>
                  </a:cubicBezTo>
                  <a:cubicBezTo>
                    <a:pt x="695852" y="492682"/>
                    <a:pt x="724955" y="529372"/>
                    <a:pt x="724955" y="736403"/>
                  </a:cubicBezTo>
                  <a:cubicBezTo>
                    <a:pt x="724955" y="935573"/>
                    <a:pt x="664101" y="1056123"/>
                    <a:pt x="354540" y="1056123"/>
                  </a:cubicBez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73" name="Google Shape;73;ge52af6a3fd_1_5693"/>
            <p:cNvSpPr/>
            <p:nvPr/>
          </p:nvSpPr>
          <p:spPr>
            <a:xfrm>
              <a:off x="12699997" y="6095390"/>
              <a:ext cx="859892" cy="1467564"/>
            </a:xfrm>
            <a:custGeom>
              <a:avLst/>
              <a:gdLst/>
              <a:ahLst/>
              <a:cxnLst/>
              <a:rect l="l" t="t" r="r" b="b"/>
              <a:pathLst>
                <a:path w="859892" h="1467564" extrusionOk="0">
                  <a:moveTo>
                    <a:pt x="605894" y="1464944"/>
                  </a:moveTo>
                  <a:lnTo>
                    <a:pt x="605894" y="757368"/>
                  </a:lnTo>
                  <a:cubicBezTo>
                    <a:pt x="605894" y="702335"/>
                    <a:pt x="582081" y="676128"/>
                    <a:pt x="523873" y="676128"/>
                  </a:cubicBezTo>
                  <a:cubicBezTo>
                    <a:pt x="460373" y="676128"/>
                    <a:pt x="349249" y="712817"/>
                    <a:pt x="256645" y="762610"/>
                  </a:cubicBezTo>
                  <a:lnTo>
                    <a:pt x="256645" y="1464944"/>
                  </a:lnTo>
                  <a:lnTo>
                    <a:pt x="0" y="1464944"/>
                  </a:lnTo>
                  <a:lnTo>
                    <a:pt x="0" y="36689"/>
                  </a:lnTo>
                  <a:lnTo>
                    <a:pt x="256645" y="0"/>
                  </a:lnTo>
                  <a:lnTo>
                    <a:pt x="256645" y="526751"/>
                  </a:lnTo>
                  <a:cubicBezTo>
                    <a:pt x="373061" y="466476"/>
                    <a:pt x="500061" y="435028"/>
                    <a:pt x="629706" y="429787"/>
                  </a:cubicBezTo>
                  <a:cubicBezTo>
                    <a:pt x="799039" y="429787"/>
                    <a:pt x="859893" y="547716"/>
                    <a:pt x="859893" y="731162"/>
                  </a:cubicBezTo>
                  <a:lnTo>
                    <a:pt x="859893" y="1467565"/>
                  </a:lnTo>
                  <a:lnTo>
                    <a:pt x="605894" y="1467565"/>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74" name="Google Shape;74;ge52af6a3fd_1_5693"/>
            <p:cNvSpPr/>
            <p:nvPr/>
          </p:nvSpPr>
          <p:spPr>
            <a:xfrm>
              <a:off x="13750389" y="6108493"/>
              <a:ext cx="256645" cy="1451841"/>
            </a:xfrm>
            <a:custGeom>
              <a:avLst/>
              <a:gdLst/>
              <a:ahLst/>
              <a:cxnLst/>
              <a:rect l="l" t="t" r="r" b="b"/>
              <a:pathLst>
                <a:path w="256645" h="1451841" extrusionOk="0">
                  <a:moveTo>
                    <a:pt x="0" y="293513"/>
                  </a:moveTo>
                  <a:lnTo>
                    <a:pt x="0" y="0"/>
                  </a:lnTo>
                  <a:lnTo>
                    <a:pt x="256645" y="0"/>
                  </a:lnTo>
                  <a:lnTo>
                    <a:pt x="256645" y="293513"/>
                  </a:lnTo>
                  <a:lnTo>
                    <a:pt x="0" y="293513"/>
                  </a:lnTo>
                  <a:close/>
                  <a:moveTo>
                    <a:pt x="0" y="1451841"/>
                  </a:moveTo>
                  <a:lnTo>
                    <a:pt x="0" y="437649"/>
                  </a:lnTo>
                  <a:lnTo>
                    <a:pt x="256645" y="437649"/>
                  </a:lnTo>
                  <a:lnTo>
                    <a:pt x="256645" y="1451841"/>
                  </a:lnTo>
                  <a:lnTo>
                    <a:pt x="0" y="1451841"/>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75" name="Google Shape;75;ge52af6a3fd_1_5693"/>
            <p:cNvSpPr/>
            <p:nvPr/>
          </p:nvSpPr>
          <p:spPr>
            <a:xfrm>
              <a:off x="14186950" y="6153044"/>
              <a:ext cx="878413" cy="1430875"/>
            </a:xfrm>
            <a:custGeom>
              <a:avLst/>
              <a:gdLst/>
              <a:ahLst/>
              <a:cxnLst/>
              <a:rect l="l" t="t" r="r" b="b"/>
              <a:pathLst>
                <a:path w="878413" h="1430875" extrusionOk="0">
                  <a:moveTo>
                    <a:pt x="0" y="400960"/>
                  </a:moveTo>
                  <a:cubicBezTo>
                    <a:pt x="0" y="146757"/>
                    <a:pt x="148166" y="0"/>
                    <a:pt x="497415" y="0"/>
                  </a:cubicBezTo>
                  <a:cubicBezTo>
                    <a:pt x="624414" y="0"/>
                    <a:pt x="754060" y="15724"/>
                    <a:pt x="878414" y="47172"/>
                  </a:cubicBezTo>
                  <a:lnTo>
                    <a:pt x="849309" y="272548"/>
                  </a:lnTo>
                  <a:cubicBezTo>
                    <a:pt x="735539" y="251583"/>
                    <a:pt x="621768" y="238479"/>
                    <a:pt x="505352" y="235859"/>
                  </a:cubicBezTo>
                  <a:cubicBezTo>
                    <a:pt x="322791" y="235859"/>
                    <a:pt x="264582" y="298754"/>
                    <a:pt x="264582" y="445511"/>
                  </a:cubicBezTo>
                  <a:lnTo>
                    <a:pt x="264582" y="980124"/>
                  </a:lnTo>
                  <a:cubicBezTo>
                    <a:pt x="264582" y="1126880"/>
                    <a:pt x="322791" y="1189776"/>
                    <a:pt x="505352" y="1189776"/>
                  </a:cubicBezTo>
                  <a:cubicBezTo>
                    <a:pt x="621768" y="1187155"/>
                    <a:pt x="735539" y="1176673"/>
                    <a:pt x="849309" y="1155707"/>
                  </a:cubicBezTo>
                  <a:lnTo>
                    <a:pt x="878414" y="1383704"/>
                  </a:lnTo>
                  <a:cubicBezTo>
                    <a:pt x="754060" y="1415152"/>
                    <a:pt x="627060" y="1430876"/>
                    <a:pt x="497415" y="1430876"/>
                  </a:cubicBezTo>
                  <a:cubicBezTo>
                    <a:pt x="148166" y="1430876"/>
                    <a:pt x="0" y="1284119"/>
                    <a:pt x="0" y="1029916"/>
                  </a:cubicBezTo>
                  <a:lnTo>
                    <a:pt x="0" y="400960"/>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76" name="Google Shape;76;ge52af6a3fd_1_5693"/>
            <p:cNvSpPr/>
            <p:nvPr/>
          </p:nvSpPr>
          <p:spPr>
            <a:xfrm>
              <a:off x="15144738" y="6522556"/>
              <a:ext cx="894287" cy="1058743"/>
            </a:xfrm>
            <a:custGeom>
              <a:avLst/>
              <a:gdLst/>
              <a:ahLst/>
              <a:cxnLst/>
              <a:rect l="l" t="t" r="r" b="b"/>
              <a:pathLst>
                <a:path w="894287" h="1058743" extrusionOk="0">
                  <a:moveTo>
                    <a:pt x="447144" y="1058743"/>
                  </a:moveTo>
                  <a:cubicBezTo>
                    <a:pt x="95250" y="1058743"/>
                    <a:pt x="0" y="867436"/>
                    <a:pt x="0" y="657784"/>
                  </a:cubicBezTo>
                  <a:lnTo>
                    <a:pt x="0" y="400960"/>
                  </a:lnTo>
                  <a:cubicBezTo>
                    <a:pt x="0" y="191308"/>
                    <a:pt x="95250" y="0"/>
                    <a:pt x="447144" y="0"/>
                  </a:cubicBezTo>
                  <a:cubicBezTo>
                    <a:pt x="799038" y="0"/>
                    <a:pt x="894288" y="191308"/>
                    <a:pt x="894288" y="400960"/>
                  </a:cubicBezTo>
                  <a:lnTo>
                    <a:pt x="894288" y="657784"/>
                  </a:lnTo>
                  <a:cubicBezTo>
                    <a:pt x="891642" y="867436"/>
                    <a:pt x="796393" y="1058743"/>
                    <a:pt x="447144" y="1058743"/>
                  </a:cubicBezTo>
                  <a:close/>
                  <a:moveTo>
                    <a:pt x="447144" y="220135"/>
                  </a:moveTo>
                  <a:cubicBezTo>
                    <a:pt x="309561" y="220135"/>
                    <a:pt x="259290" y="280410"/>
                    <a:pt x="259290" y="395718"/>
                  </a:cubicBezTo>
                  <a:lnTo>
                    <a:pt x="259290" y="668266"/>
                  </a:lnTo>
                  <a:cubicBezTo>
                    <a:pt x="259290" y="783575"/>
                    <a:pt x="312207" y="843850"/>
                    <a:pt x="447144" y="843850"/>
                  </a:cubicBezTo>
                  <a:cubicBezTo>
                    <a:pt x="582081" y="843850"/>
                    <a:pt x="634998" y="783575"/>
                    <a:pt x="634998" y="668266"/>
                  </a:cubicBezTo>
                  <a:lnTo>
                    <a:pt x="634998" y="395718"/>
                  </a:lnTo>
                  <a:cubicBezTo>
                    <a:pt x="634998" y="280410"/>
                    <a:pt x="582081" y="220135"/>
                    <a:pt x="447144" y="220135"/>
                  </a:cubicBezTo>
                  <a:lnTo>
                    <a:pt x="447144" y="220135"/>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77" name="Google Shape;77;ge52af6a3fd_1_5693"/>
            <p:cNvSpPr/>
            <p:nvPr/>
          </p:nvSpPr>
          <p:spPr>
            <a:xfrm>
              <a:off x="16189838" y="6525177"/>
              <a:ext cx="529164" cy="1035157"/>
            </a:xfrm>
            <a:custGeom>
              <a:avLst/>
              <a:gdLst/>
              <a:ahLst/>
              <a:cxnLst/>
              <a:rect l="l" t="t" r="r" b="b"/>
              <a:pathLst>
                <a:path w="529164" h="1035157" extrusionOk="0">
                  <a:moveTo>
                    <a:pt x="529165" y="233238"/>
                  </a:moveTo>
                  <a:cubicBezTo>
                    <a:pt x="433915" y="275168"/>
                    <a:pt x="343957" y="324961"/>
                    <a:pt x="256644" y="379994"/>
                  </a:cubicBezTo>
                  <a:lnTo>
                    <a:pt x="256644" y="1035157"/>
                  </a:lnTo>
                  <a:lnTo>
                    <a:pt x="0" y="1035157"/>
                  </a:lnTo>
                  <a:lnTo>
                    <a:pt x="0" y="20965"/>
                  </a:lnTo>
                  <a:lnTo>
                    <a:pt x="216957" y="20965"/>
                  </a:lnTo>
                  <a:lnTo>
                    <a:pt x="232832" y="133653"/>
                  </a:lnTo>
                  <a:cubicBezTo>
                    <a:pt x="317499" y="78620"/>
                    <a:pt x="407457" y="34068"/>
                    <a:pt x="502706" y="0"/>
                  </a:cubicBezTo>
                  <a:lnTo>
                    <a:pt x="529165" y="233238"/>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78" name="Google Shape;78;ge52af6a3fd_1_5693"/>
            <p:cNvSpPr/>
            <p:nvPr/>
          </p:nvSpPr>
          <p:spPr>
            <a:xfrm>
              <a:off x="16824836" y="6527674"/>
              <a:ext cx="867829" cy="1480791"/>
            </a:xfrm>
            <a:custGeom>
              <a:avLst/>
              <a:gdLst/>
              <a:ahLst/>
              <a:cxnLst/>
              <a:rect l="l" t="t" r="r" b="b"/>
              <a:pathLst>
                <a:path w="867829" h="1480791" extrusionOk="0">
                  <a:moveTo>
                    <a:pt x="867830" y="697217"/>
                  </a:moveTo>
                  <a:cubicBezTo>
                    <a:pt x="867830" y="922593"/>
                    <a:pt x="767289" y="1056246"/>
                    <a:pt x="529165" y="1056246"/>
                  </a:cubicBezTo>
                  <a:cubicBezTo>
                    <a:pt x="436561" y="1056246"/>
                    <a:pt x="346603" y="1045763"/>
                    <a:pt x="256644" y="1027419"/>
                  </a:cubicBezTo>
                  <a:lnTo>
                    <a:pt x="256644" y="1446723"/>
                  </a:lnTo>
                  <a:lnTo>
                    <a:pt x="0" y="1480791"/>
                  </a:lnTo>
                  <a:lnTo>
                    <a:pt x="0" y="18468"/>
                  </a:lnTo>
                  <a:lnTo>
                    <a:pt x="203728" y="18468"/>
                  </a:lnTo>
                  <a:lnTo>
                    <a:pt x="230186" y="104949"/>
                  </a:lnTo>
                  <a:cubicBezTo>
                    <a:pt x="322790" y="36812"/>
                    <a:pt x="436561" y="-2497"/>
                    <a:pt x="552977" y="123"/>
                  </a:cubicBezTo>
                  <a:cubicBezTo>
                    <a:pt x="759351" y="123"/>
                    <a:pt x="867830" y="120673"/>
                    <a:pt x="867830" y="351291"/>
                  </a:cubicBezTo>
                  <a:lnTo>
                    <a:pt x="867830" y="697217"/>
                  </a:lnTo>
                  <a:close/>
                  <a:moveTo>
                    <a:pt x="253999" y="809905"/>
                  </a:moveTo>
                  <a:cubicBezTo>
                    <a:pt x="328082" y="825629"/>
                    <a:pt x="404811" y="836111"/>
                    <a:pt x="481539" y="836111"/>
                  </a:cubicBezTo>
                  <a:cubicBezTo>
                    <a:pt x="574143" y="836111"/>
                    <a:pt x="611185" y="791560"/>
                    <a:pt x="611185" y="699837"/>
                  </a:cubicBezTo>
                  <a:lnTo>
                    <a:pt x="611185" y="343429"/>
                  </a:lnTo>
                  <a:cubicBezTo>
                    <a:pt x="611185" y="259568"/>
                    <a:pt x="579435" y="215017"/>
                    <a:pt x="484185" y="215017"/>
                  </a:cubicBezTo>
                  <a:cubicBezTo>
                    <a:pt x="399519" y="217637"/>
                    <a:pt x="317499" y="251706"/>
                    <a:pt x="253999" y="306739"/>
                  </a:cubicBezTo>
                  <a:lnTo>
                    <a:pt x="253999" y="809905"/>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79" name="Google Shape;79;ge52af6a3fd_1_5693"/>
            <p:cNvSpPr/>
            <p:nvPr/>
          </p:nvSpPr>
          <p:spPr>
            <a:xfrm>
              <a:off x="6701917" y="5586984"/>
              <a:ext cx="1010704" cy="2183002"/>
            </a:xfrm>
            <a:custGeom>
              <a:avLst/>
              <a:gdLst/>
              <a:ahLst/>
              <a:cxnLst/>
              <a:rect l="l" t="t" r="r" b="b"/>
              <a:pathLst>
                <a:path w="1010704" h="2183002" extrusionOk="0">
                  <a:moveTo>
                    <a:pt x="1010704" y="0"/>
                  </a:moveTo>
                  <a:lnTo>
                    <a:pt x="0" y="576543"/>
                  </a:lnTo>
                  <a:lnTo>
                    <a:pt x="0" y="579164"/>
                  </a:lnTo>
                  <a:lnTo>
                    <a:pt x="0" y="1965489"/>
                  </a:lnTo>
                  <a:lnTo>
                    <a:pt x="380999" y="2183003"/>
                  </a:lnTo>
                  <a:lnTo>
                    <a:pt x="380999" y="794057"/>
                  </a:lnTo>
                  <a:lnTo>
                    <a:pt x="1010704" y="435028"/>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80" name="Google Shape;80;ge52af6a3fd_1_5693"/>
            <p:cNvSpPr/>
            <p:nvPr/>
          </p:nvSpPr>
          <p:spPr>
            <a:xfrm>
              <a:off x="7334268" y="5586984"/>
              <a:ext cx="1161516" cy="2544652"/>
            </a:xfrm>
            <a:custGeom>
              <a:avLst/>
              <a:gdLst/>
              <a:ahLst/>
              <a:cxnLst/>
              <a:rect l="l" t="t" r="r" b="b"/>
              <a:pathLst>
                <a:path w="1161516" h="2544652" extrusionOk="0">
                  <a:moveTo>
                    <a:pt x="783164" y="0"/>
                  </a:moveTo>
                  <a:lnTo>
                    <a:pt x="783164" y="1105915"/>
                  </a:lnTo>
                  <a:lnTo>
                    <a:pt x="378353" y="1105915"/>
                  </a:lnTo>
                  <a:lnTo>
                    <a:pt x="378353" y="691852"/>
                  </a:lnTo>
                  <a:lnTo>
                    <a:pt x="0" y="909366"/>
                  </a:lnTo>
                  <a:lnTo>
                    <a:pt x="0" y="2327139"/>
                  </a:lnTo>
                  <a:lnTo>
                    <a:pt x="378353" y="2544653"/>
                  </a:lnTo>
                  <a:lnTo>
                    <a:pt x="378353" y="1441358"/>
                  </a:lnTo>
                  <a:lnTo>
                    <a:pt x="783164" y="1441358"/>
                  </a:lnTo>
                  <a:lnTo>
                    <a:pt x="783164" y="1850180"/>
                  </a:lnTo>
                  <a:lnTo>
                    <a:pt x="1161517" y="1635287"/>
                  </a:lnTo>
                  <a:lnTo>
                    <a:pt x="1161517" y="217514"/>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sp>
          <p:nvSpPr>
            <p:cNvPr id="81" name="Google Shape;81;ge52af6a3fd_1_5693"/>
            <p:cNvSpPr/>
            <p:nvPr/>
          </p:nvSpPr>
          <p:spPr>
            <a:xfrm>
              <a:off x="8117432" y="5948633"/>
              <a:ext cx="1010704" cy="2183002"/>
            </a:xfrm>
            <a:custGeom>
              <a:avLst/>
              <a:gdLst/>
              <a:ahLst/>
              <a:cxnLst/>
              <a:rect l="l" t="t" r="r" b="b"/>
              <a:pathLst>
                <a:path w="1010704" h="2183002" extrusionOk="0">
                  <a:moveTo>
                    <a:pt x="0" y="2183003"/>
                  </a:moveTo>
                  <a:lnTo>
                    <a:pt x="1010704" y="1603839"/>
                  </a:lnTo>
                  <a:lnTo>
                    <a:pt x="1010704" y="1603839"/>
                  </a:lnTo>
                  <a:lnTo>
                    <a:pt x="1010704" y="217514"/>
                  </a:lnTo>
                  <a:lnTo>
                    <a:pt x="629706" y="0"/>
                  </a:lnTo>
                  <a:lnTo>
                    <a:pt x="629706" y="1386325"/>
                  </a:lnTo>
                  <a:lnTo>
                    <a:pt x="0" y="1747975"/>
                  </a:lnTo>
                  <a:close/>
                </a:path>
              </a:pathLst>
            </a:custGeom>
            <a:solidFill>
              <a:srgbClr val="FFFFFF"/>
            </a:solidFill>
            <a:ln>
              <a:noFill/>
            </a:ln>
          </p:spPr>
          <p:txBody>
            <a:bodyPr spcFirstLastPara="1" wrap="square" lIns="45700" tIns="22875" rIns="45700" bIns="22875" anchor="ctr" anchorCtr="0">
              <a:noAutofit/>
            </a:bodyPr>
            <a:lstStyle/>
            <a:p>
              <a:pPr marL="0" marR="0" lvl="0" indent="0" algn="l" rtl="0">
                <a:lnSpc>
                  <a:spcPct val="130000"/>
                </a:lnSpc>
                <a:spcBef>
                  <a:spcPts val="0"/>
                </a:spcBef>
                <a:spcAft>
                  <a:spcPts val="0"/>
                </a:spcAft>
                <a:buClr>
                  <a:srgbClr val="343536"/>
                </a:buClr>
                <a:buSzPts val="1900"/>
                <a:buFont typeface="Arial"/>
                <a:buNone/>
              </a:pPr>
              <a:endParaRPr sz="1900" b="0" i="0" u="none" strike="noStrike" cap="none">
                <a:solidFill>
                  <a:srgbClr val="343536"/>
                </a:solidFill>
                <a:latin typeface="Arial"/>
                <a:ea typeface="Arial"/>
                <a:cs typeface="Arial"/>
                <a:sym typeface="Arial"/>
              </a:endParaRPr>
            </a:p>
          </p:txBody>
        </p:sp>
      </p:grpSp>
    </p:spTree>
    <p:extLst>
      <p:ext uri="{BB962C8B-B14F-4D97-AF65-F5344CB8AC3E}">
        <p14:creationId xmlns:p14="http://schemas.microsoft.com/office/powerpoint/2010/main" val="1787315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w/ Phot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1852B2-26BB-493A-B1AC-EA0F7A3A6FFF}"/>
              </a:ext>
            </a:extLst>
          </p:cNvPr>
          <p:cNvSpPr/>
          <p:nvPr userDrawn="1"/>
        </p:nvSpPr>
        <p:spPr>
          <a:xfrm>
            <a:off x="0" y="-1"/>
            <a:ext cx="12192000"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604539"/>
            <a:ext cx="8019684" cy="2971799"/>
          </a:xfrm>
          <a:prstGeom prst="rect">
            <a:avLst/>
          </a:prstGeom>
        </p:spPr>
        <p:txBody>
          <a:bodyPr anchor="b"/>
          <a:lstStyle>
            <a:lvl1pPr algn="l">
              <a:defRPr sz="6000" baseline="0">
                <a:solidFill>
                  <a:schemeClr val="bg1"/>
                </a:solidFill>
              </a:defRPr>
            </a:lvl1pPr>
          </a:lstStyle>
          <a:p>
            <a:r>
              <a:rPr lang="en-US"/>
              <a:t>Click to edit Master title style</a:t>
            </a:r>
          </a:p>
        </p:txBody>
      </p:sp>
      <p:sp>
        <p:nvSpPr>
          <p:cNvPr id="23" name="Text Placeholder 3">
            <a:extLst>
              <a:ext uri="{FF2B5EF4-FFF2-40B4-BE49-F238E27FC236}">
                <a16:creationId xmlns:a16="http://schemas.microsoft.com/office/drawing/2014/main" id="{010B811B-1E18-4D12-B688-FF592FDDC2F7}"/>
              </a:ext>
            </a:extLst>
          </p:cNvPr>
          <p:cNvSpPr>
            <a:spLocks noGrp="1"/>
          </p:cNvSpPr>
          <p:nvPr>
            <p:ph type="body" sz="quarter" idx="10"/>
          </p:nvPr>
        </p:nvSpPr>
        <p:spPr>
          <a:xfrm>
            <a:off x="457200" y="3723676"/>
            <a:ext cx="7989486" cy="2677123"/>
          </a:xfrm>
          <a:prstGeom prst="rect">
            <a:avLst/>
          </a:prstGeom>
        </p:spPr>
        <p:txBody>
          <a:bodyPr/>
          <a:lstStyle>
            <a:lvl1pPr marL="342900" indent="-342900">
              <a:buFontTx/>
              <a:buNone/>
              <a:defRPr lang="en-US" sz="2400" b="1" kern="100" cap="all" spc="50" baseline="0" dirty="0" smtClean="0">
                <a:solidFill>
                  <a:schemeClr val="bg1"/>
                </a:solidFill>
                <a:latin typeface="Arial Narrow" panose="020B0606020202030204" pitchFamily="34" charset="0"/>
                <a:ea typeface="+mn-ea"/>
                <a:cs typeface="Arial" panose="020B0604020202020204" pitchFamily="34" charset="0"/>
              </a:defRPr>
            </a:lvl1pPr>
            <a:lvl2pPr marL="0" indent="0">
              <a:buFontTx/>
              <a:buNone/>
              <a:defRPr lang="en-US" sz="1800" b="1" kern="100" cap="none" spc="-20" baseline="0" dirty="0" smtClean="0">
                <a:solidFill>
                  <a:schemeClr val="bg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buFontTx/>
              <a:buNone/>
              <a:defRPr lang="en-US" sz="1800" b="0" kern="100" cap="none" spc="0" baseline="0" dirty="0" smtClean="0">
                <a:solidFill>
                  <a:schemeClr val="bg1"/>
                </a:solidFill>
                <a:latin typeface="+mj-lt"/>
                <a:ea typeface="+mn-ea"/>
                <a:cs typeface="Arial" panose="020B0604020202020204" pitchFamily="34" charset="0"/>
              </a:defRPr>
            </a:lvl3pPr>
            <a:lvl4pPr marL="285750" indent="-285750" algn="l" defTabSz="914400" rtl="0" eaLnBrk="1" latinLnBrk="0" hangingPunct="1">
              <a:lnSpc>
                <a:spcPct val="90000"/>
              </a:lnSpc>
              <a:buFontTx/>
              <a:buNone/>
              <a:defRPr lang="en-US" sz="1800" b="0" kern="100" cap="none" spc="0" baseline="0" dirty="0" smtClean="0">
                <a:solidFill>
                  <a:schemeClr val="bg1"/>
                </a:solidFill>
                <a:latin typeface="+mj-lt"/>
                <a:ea typeface="+mn-ea"/>
                <a:cs typeface="Arial" panose="020B0604020202020204" pitchFamily="34" charset="0"/>
              </a:defRPr>
            </a:lvl4pPr>
            <a:lvl5pPr marL="0" indent="0" algn="l" defTabSz="914400" rtl="0" eaLnBrk="1" latinLnBrk="0" hangingPunct="1">
              <a:lnSpc>
                <a:spcPct val="90000"/>
              </a:lnSpc>
              <a:buFontTx/>
              <a:buNone/>
              <a:defRPr lang="en-US" sz="1800" b="0" kern="100" cap="none" spc="0" baseline="0" dirty="0">
                <a:solidFill>
                  <a:schemeClr val="bg1"/>
                </a:solidFill>
                <a:latin typeface="+mj-lt"/>
                <a:ea typeface="+mn-ea"/>
                <a:cs typeface="Arial" panose="020B0604020202020204" pitchFamily="34" charset="0"/>
              </a:defRPr>
            </a:lvl5pPr>
          </a:lstStyle>
          <a:p>
            <a:pPr marL="0" lvl="0" indent="0" algn="l" defTabSz="914400" rtl="0" eaLnBrk="1" latinLnBrk="0" hangingPunct="1">
              <a:lnSpc>
                <a:spcPct val="90000"/>
              </a:lnSpc>
              <a:spcBef>
                <a:spcPts val="600"/>
              </a:spcBef>
              <a:buFont typeface="Arial" panose="020B0604020202020204" pitchFamily="34" charset="0"/>
              <a:buChar char="​"/>
            </a:pPr>
            <a:r>
              <a:rPr lang="en-US"/>
              <a:t>Click to edit Master text styles</a:t>
            </a:r>
          </a:p>
          <a:p>
            <a:pPr marL="0" lvl="1" indent="0" algn="l" defTabSz="914400" rtl="0" eaLnBrk="1" latinLnBrk="0" hangingPunct="1">
              <a:lnSpc>
                <a:spcPct val="90000"/>
              </a:lnSpc>
              <a:spcBef>
                <a:spcPts val="600"/>
              </a:spcBef>
              <a:buFont typeface="Arial" panose="020B0604020202020204" pitchFamily="34" charset="0"/>
              <a:buChar char="​"/>
            </a:pPr>
            <a:r>
              <a:rPr lang="en-US"/>
              <a:t>Second level</a:t>
            </a:r>
          </a:p>
          <a:p>
            <a:pPr marL="0" lvl="2" indent="0" algn="l" defTabSz="914400" rtl="0" eaLnBrk="1" latinLnBrk="0" hangingPunct="1">
              <a:lnSpc>
                <a:spcPct val="90000"/>
              </a:lnSpc>
              <a:spcBef>
                <a:spcPts val="600"/>
              </a:spcBef>
              <a:buFont typeface="Arial" panose="020B0604020202020204" pitchFamily="34" charset="0"/>
              <a:buChar char="​"/>
            </a:pPr>
            <a:r>
              <a:rPr lang="en-US"/>
              <a:t>Third level</a:t>
            </a:r>
          </a:p>
          <a:p>
            <a:pPr marL="0" lvl="3" indent="0" algn="l" defTabSz="914400" rtl="0" eaLnBrk="1" latinLnBrk="0" hangingPunct="1">
              <a:lnSpc>
                <a:spcPct val="90000"/>
              </a:lnSpc>
              <a:spcBef>
                <a:spcPts val="600"/>
              </a:spcBef>
              <a:buFont typeface="Arial" panose="020B0604020202020204" pitchFamily="34" charset="0"/>
              <a:buChar char="​"/>
            </a:pPr>
            <a:r>
              <a:rPr lang="en-US"/>
              <a:t>Fourth level</a:t>
            </a:r>
          </a:p>
          <a:p>
            <a:pPr marL="0" lvl="4" indent="0" algn="l" defTabSz="914400" rtl="0" eaLnBrk="1" latinLnBrk="0" hangingPunct="1">
              <a:lnSpc>
                <a:spcPct val="90000"/>
              </a:lnSpc>
              <a:spcBef>
                <a:spcPts val="600"/>
              </a:spcBef>
              <a:buFont typeface="Arial" panose="020B0604020202020204" pitchFamily="34" charset="0"/>
              <a:buChar char="​"/>
            </a:pPr>
            <a:r>
              <a:rPr lang="en-US"/>
              <a:t>Fifth level</a:t>
            </a:r>
          </a:p>
        </p:txBody>
      </p:sp>
      <p:grpSp>
        <p:nvGrpSpPr>
          <p:cNvPr id="20" name="Group 22">
            <a:extLst>
              <a:ext uri="{FF2B5EF4-FFF2-40B4-BE49-F238E27FC236}">
                <a16:creationId xmlns:a16="http://schemas.microsoft.com/office/drawing/2014/main" id="{52180981-F6BF-490B-97CC-8AEF8E6E2A59}"/>
              </a:ext>
            </a:extLst>
          </p:cNvPr>
          <p:cNvGrpSpPr>
            <a:grpSpLocks noChangeAspect="1"/>
          </p:cNvGrpSpPr>
          <p:nvPr userDrawn="1"/>
        </p:nvGrpSpPr>
        <p:grpSpPr bwMode="auto">
          <a:xfrm>
            <a:off x="10884407" y="457200"/>
            <a:ext cx="850392" cy="850392"/>
            <a:chOff x="5266" y="0"/>
            <a:chExt cx="733" cy="733"/>
          </a:xfrm>
        </p:grpSpPr>
        <p:sp>
          <p:nvSpPr>
            <p:cNvPr id="21" name="Freeform 23">
              <a:extLst>
                <a:ext uri="{FF2B5EF4-FFF2-40B4-BE49-F238E27FC236}">
                  <a16:creationId xmlns:a16="http://schemas.microsoft.com/office/drawing/2014/main" id="{D2867B72-704B-4466-A401-F16F82FC897F}"/>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762B8D19-7EB1-46A9-9A97-B0808CB947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D4D2D3CB-9625-4C84-87A1-C2E3A9C22AD3}"/>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a:extLst>
                <a:ext uri="{FF2B5EF4-FFF2-40B4-BE49-F238E27FC236}">
                  <a16:creationId xmlns:a16="http://schemas.microsoft.com/office/drawing/2014/main" id="{3F12E50C-1E83-40D5-8D5C-66C7AB8AA4CF}"/>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A6468B7A-3EE1-4391-AFF7-CA75671C3E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0730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 HashiCorp" type="tx">
  <p:cSld name="Cover - HashiCorp">
    <p:bg>
      <p:bgPr>
        <a:solidFill>
          <a:srgbClr val="000000"/>
        </a:solidFill>
        <a:effectLst/>
      </p:bgPr>
    </p:bg>
    <p:spTree>
      <p:nvGrpSpPr>
        <p:cNvPr id="1" name="Shape 178"/>
        <p:cNvGrpSpPr/>
        <p:nvPr/>
      </p:nvGrpSpPr>
      <p:grpSpPr>
        <a:xfrm>
          <a:off x="0" y="0"/>
          <a:ext cx="0" cy="0"/>
          <a:chOff x="0" y="0"/>
          <a:chExt cx="0" cy="0"/>
        </a:xfrm>
      </p:grpSpPr>
      <p:pic>
        <p:nvPicPr>
          <p:cNvPr id="179" name="Google Shape;179;p2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80" name="Google Shape;180;p24"/>
          <p:cNvSpPr/>
          <p:nvPr/>
        </p:nvSpPr>
        <p:spPr>
          <a:xfrm>
            <a:off x="638692" y="6371315"/>
            <a:ext cx="2359200" cy="1272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933" i="1" u="none" strike="noStrike" cap="none">
                <a:solidFill>
                  <a:srgbClr val="727274"/>
                </a:solidFill>
                <a:latin typeface="Helvetica Neue"/>
                <a:ea typeface="Helvetica Neue"/>
                <a:cs typeface="Helvetica Neue"/>
                <a:sym typeface="Helvetica Neue"/>
              </a:rPr>
              <a:t>Copyright © 20</a:t>
            </a:r>
            <a:r>
              <a:rPr lang="en" sz="933" i="1">
                <a:solidFill>
                  <a:srgbClr val="727274"/>
                </a:solidFill>
                <a:latin typeface="Helvetica Neue"/>
                <a:ea typeface="Helvetica Neue"/>
                <a:cs typeface="Helvetica Neue"/>
                <a:sym typeface="Helvetica Neue"/>
              </a:rPr>
              <a:t>21</a:t>
            </a:r>
            <a:r>
              <a:rPr lang="en" sz="933" i="1" u="none" strike="noStrike" cap="none">
                <a:solidFill>
                  <a:srgbClr val="727274"/>
                </a:solidFill>
                <a:latin typeface="Helvetica Neue"/>
                <a:ea typeface="Helvetica Neue"/>
                <a:cs typeface="Helvetica Neue"/>
                <a:sym typeface="Helvetica Neue"/>
              </a:rPr>
              <a:t> HashiCorp</a:t>
            </a:r>
            <a:endParaRPr sz="2000">
              <a:solidFill>
                <a:srgbClr val="727274"/>
              </a:solidFill>
              <a:latin typeface="Helvetica Neue"/>
              <a:ea typeface="Helvetica Neue"/>
              <a:cs typeface="Helvetica Neue"/>
              <a:sym typeface="Helvetica Neue"/>
            </a:endParaRPr>
          </a:p>
        </p:txBody>
      </p:sp>
      <p:grpSp>
        <p:nvGrpSpPr>
          <p:cNvPr id="181" name="Google Shape;181;p24"/>
          <p:cNvGrpSpPr/>
          <p:nvPr/>
        </p:nvGrpSpPr>
        <p:grpSpPr>
          <a:xfrm>
            <a:off x="609600" y="609601"/>
            <a:ext cx="1780189" cy="409364"/>
            <a:chOff x="1250601" y="1194646"/>
            <a:chExt cx="3625148" cy="839319"/>
          </a:xfrm>
        </p:grpSpPr>
        <p:sp>
          <p:nvSpPr>
            <p:cNvPr id="182" name="Google Shape;182;p24"/>
            <p:cNvSpPr/>
            <p:nvPr/>
          </p:nvSpPr>
          <p:spPr>
            <a:xfrm>
              <a:off x="2225394" y="1387404"/>
              <a:ext cx="345584" cy="458989"/>
            </a:xfrm>
            <a:custGeom>
              <a:avLst/>
              <a:gdLst/>
              <a:ahLst/>
              <a:cxnLst/>
              <a:rect l="l" t="t" r="r" b="b"/>
              <a:pathLst>
                <a:path w="345584" h="458989" extrusionOk="0">
                  <a:moveTo>
                    <a:pt x="258316" y="458125"/>
                  </a:moveTo>
                  <a:lnTo>
                    <a:pt x="258316" y="265367"/>
                  </a:lnTo>
                  <a:lnTo>
                    <a:pt x="87269" y="265367"/>
                  </a:lnTo>
                  <a:lnTo>
                    <a:pt x="87269" y="458125"/>
                  </a:lnTo>
                  <a:lnTo>
                    <a:pt x="0" y="458125"/>
                  </a:lnTo>
                  <a:lnTo>
                    <a:pt x="0" y="0"/>
                  </a:lnTo>
                  <a:lnTo>
                    <a:pt x="87269" y="0"/>
                  </a:lnTo>
                  <a:lnTo>
                    <a:pt x="87269" y="188436"/>
                  </a:lnTo>
                  <a:lnTo>
                    <a:pt x="258316" y="188436"/>
                  </a:lnTo>
                  <a:lnTo>
                    <a:pt x="258316" y="864"/>
                  </a:lnTo>
                  <a:lnTo>
                    <a:pt x="345585" y="864"/>
                  </a:lnTo>
                  <a:lnTo>
                    <a:pt x="345585" y="458989"/>
                  </a:lnTo>
                  <a:lnTo>
                    <a:pt x="258316" y="45898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83" name="Google Shape;183;p24"/>
            <p:cNvSpPr/>
            <p:nvPr/>
          </p:nvSpPr>
          <p:spPr>
            <a:xfrm>
              <a:off x="2626831" y="1503232"/>
              <a:ext cx="264424" cy="349212"/>
            </a:xfrm>
            <a:custGeom>
              <a:avLst/>
              <a:gdLst/>
              <a:ahLst/>
              <a:cxnLst/>
              <a:rect l="l" t="t" r="r" b="b"/>
              <a:pathLst>
                <a:path w="264424" h="349212" extrusionOk="0">
                  <a:moveTo>
                    <a:pt x="263552" y="342297"/>
                  </a:moveTo>
                  <a:lnTo>
                    <a:pt x="194610" y="342297"/>
                  </a:lnTo>
                  <a:lnTo>
                    <a:pt x="188501" y="319823"/>
                  </a:lnTo>
                  <a:cubicBezTo>
                    <a:pt x="158829" y="338840"/>
                    <a:pt x="123922" y="349212"/>
                    <a:pt x="88142" y="349212"/>
                  </a:cubicBezTo>
                  <a:cubicBezTo>
                    <a:pt x="26181" y="349212"/>
                    <a:pt x="0" y="307722"/>
                    <a:pt x="0" y="249808"/>
                  </a:cubicBezTo>
                  <a:cubicBezTo>
                    <a:pt x="0" y="181521"/>
                    <a:pt x="29672" y="155590"/>
                    <a:pt x="98614" y="155590"/>
                  </a:cubicBezTo>
                  <a:lnTo>
                    <a:pt x="179774" y="155590"/>
                  </a:lnTo>
                  <a:lnTo>
                    <a:pt x="179774" y="120150"/>
                  </a:lnTo>
                  <a:cubicBezTo>
                    <a:pt x="179774" y="82981"/>
                    <a:pt x="169302" y="70015"/>
                    <a:pt x="115195" y="70015"/>
                  </a:cubicBezTo>
                  <a:cubicBezTo>
                    <a:pt x="83778" y="70015"/>
                    <a:pt x="52361" y="73473"/>
                    <a:pt x="21817" y="79524"/>
                  </a:cubicBezTo>
                  <a:lnTo>
                    <a:pt x="11345" y="15559"/>
                  </a:lnTo>
                  <a:cubicBezTo>
                    <a:pt x="48871" y="5186"/>
                    <a:pt x="88142" y="0"/>
                    <a:pt x="127413" y="0"/>
                  </a:cubicBezTo>
                  <a:cubicBezTo>
                    <a:pt x="233881" y="0"/>
                    <a:pt x="264425" y="37169"/>
                    <a:pt x="264425" y="121014"/>
                  </a:cubicBezTo>
                  <a:lnTo>
                    <a:pt x="263552" y="342297"/>
                  </a:lnTo>
                  <a:close/>
                  <a:moveTo>
                    <a:pt x="178901" y="216097"/>
                  </a:moveTo>
                  <a:lnTo>
                    <a:pt x="116940" y="216097"/>
                  </a:lnTo>
                  <a:cubicBezTo>
                    <a:pt x="89014" y="216097"/>
                    <a:pt x="81160" y="223876"/>
                    <a:pt x="81160" y="248943"/>
                  </a:cubicBezTo>
                  <a:cubicBezTo>
                    <a:pt x="81160" y="272282"/>
                    <a:pt x="89014" y="282654"/>
                    <a:pt x="115195" y="282654"/>
                  </a:cubicBezTo>
                  <a:cubicBezTo>
                    <a:pt x="137885" y="282654"/>
                    <a:pt x="159702" y="276604"/>
                    <a:pt x="178901" y="265367"/>
                  </a:cubicBezTo>
                  <a:lnTo>
                    <a:pt x="178901" y="21609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84" name="Google Shape;184;p24"/>
            <p:cNvSpPr/>
            <p:nvPr/>
          </p:nvSpPr>
          <p:spPr>
            <a:xfrm>
              <a:off x="2937508" y="1504096"/>
              <a:ext cx="239116" cy="348347"/>
            </a:xfrm>
            <a:custGeom>
              <a:avLst/>
              <a:gdLst/>
              <a:ahLst/>
              <a:cxnLst/>
              <a:rect l="l" t="t" r="r" b="b"/>
              <a:pathLst>
                <a:path w="239116" h="348347" extrusionOk="0">
                  <a:moveTo>
                    <a:pt x="116940" y="348348"/>
                  </a:moveTo>
                  <a:cubicBezTo>
                    <a:pt x="77669" y="347483"/>
                    <a:pt x="38398" y="341433"/>
                    <a:pt x="0" y="329331"/>
                  </a:cubicBezTo>
                  <a:lnTo>
                    <a:pt x="12218" y="265367"/>
                  </a:lnTo>
                  <a:cubicBezTo>
                    <a:pt x="45380" y="274875"/>
                    <a:pt x="78542" y="279197"/>
                    <a:pt x="112577" y="280061"/>
                  </a:cubicBezTo>
                  <a:cubicBezTo>
                    <a:pt x="150102" y="280061"/>
                    <a:pt x="155339" y="271417"/>
                    <a:pt x="155339" y="246350"/>
                  </a:cubicBezTo>
                  <a:cubicBezTo>
                    <a:pt x="155339" y="225605"/>
                    <a:pt x="150975" y="215232"/>
                    <a:pt x="95996" y="202266"/>
                  </a:cubicBezTo>
                  <a:cubicBezTo>
                    <a:pt x="13090" y="182386"/>
                    <a:pt x="3491" y="161640"/>
                    <a:pt x="3491" y="96811"/>
                  </a:cubicBezTo>
                  <a:cubicBezTo>
                    <a:pt x="3491" y="29389"/>
                    <a:pt x="33162" y="0"/>
                    <a:pt x="130031" y="0"/>
                  </a:cubicBezTo>
                  <a:cubicBezTo>
                    <a:pt x="164066" y="0"/>
                    <a:pt x="198100" y="4322"/>
                    <a:pt x="231263" y="11237"/>
                  </a:cubicBezTo>
                  <a:lnTo>
                    <a:pt x="222536" y="77795"/>
                  </a:lnTo>
                  <a:cubicBezTo>
                    <a:pt x="191992" y="72608"/>
                    <a:pt x="160575" y="69151"/>
                    <a:pt x="130031" y="68287"/>
                  </a:cubicBezTo>
                  <a:cubicBezTo>
                    <a:pt x="93378" y="68287"/>
                    <a:pt x="87269" y="76930"/>
                    <a:pt x="87269" y="96811"/>
                  </a:cubicBezTo>
                  <a:cubicBezTo>
                    <a:pt x="87269" y="123607"/>
                    <a:pt x="89014" y="125336"/>
                    <a:pt x="135267" y="137437"/>
                  </a:cubicBezTo>
                  <a:cubicBezTo>
                    <a:pt x="229517" y="162505"/>
                    <a:pt x="239117" y="174606"/>
                    <a:pt x="239117" y="242893"/>
                  </a:cubicBezTo>
                  <a:cubicBezTo>
                    <a:pt x="239117" y="308586"/>
                    <a:pt x="219045" y="348348"/>
                    <a:pt x="116940" y="34834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85" name="Google Shape;185;p24"/>
            <p:cNvSpPr/>
            <p:nvPr/>
          </p:nvSpPr>
          <p:spPr>
            <a:xfrm>
              <a:off x="3228986" y="1362336"/>
              <a:ext cx="283624" cy="484056"/>
            </a:xfrm>
            <a:custGeom>
              <a:avLst/>
              <a:gdLst/>
              <a:ahLst/>
              <a:cxnLst/>
              <a:rect l="l" t="t" r="r" b="b"/>
              <a:pathLst>
                <a:path w="283624" h="484056" extrusionOk="0">
                  <a:moveTo>
                    <a:pt x="199846" y="483192"/>
                  </a:moveTo>
                  <a:lnTo>
                    <a:pt x="199846" y="249808"/>
                  </a:lnTo>
                  <a:cubicBezTo>
                    <a:pt x="199846" y="231656"/>
                    <a:pt x="191992" y="223012"/>
                    <a:pt x="172792" y="223012"/>
                  </a:cubicBezTo>
                  <a:cubicBezTo>
                    <a:pt x="151848" y="223012"/>
                    <a:pt x="115195" y="235113"/>
                    <a:pt x="84651" y="251537"/>
                  </a:cubicBezTo>
                  <a:lnTo>
                    <a:pt x="84651" y="483192"/>
                  </a:lnTo>
                  <a:lnTo>
                    <a:pt x="0" y="483192"/>
                  </a:lnTo>
                  <a:lnTo>
                    <a:pt x="0" y="12101"/>
                  </a:lnTo>
                  <a:lnTo>
                    <a:pt x="84651" y="0"/>
                  </a:lnTo>
                  <a:lnTo>
                    <a:pt x="84651" y="173742"/>
                  </a:lnTo>
                  <a:cubicBezTo>
                    <a:pt x="123049" y="153861"/>
                    <a:pt x="164938" y="143488"/>
                    <a:pt x="207700" y="141759"/>
                  </a:cubicBezTo>
                  <a:cubicBezTo>
                    <a:pt x="263552" y="141759"/>
                    <a:pt x="283624" y="180657"/>
                    <a:pt x="283624" y="241164"/>
                  </a:cubicBezTo>
                  <a:lnTo>
                    <a:pt x="283624" y="484057"/>
                  </a:lnTo>
                  <a:lnTo>
                    <a:pt x="199846" y="48405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86" name="Google Shape;186;p24"/>
            <p:cNvSpPr/>
            <p:nvPr/>
          </p:nvSpPr>
          <p:spPr>
            <a:xfrm>
              <a:off x="3575444" y="1366658"/>
              <a:ext cx="84650" cy="478870"/>
            </a:xfrm>
            <a:custGeom>
              <a:avLst/>
              <a:gdLst/>
              <a:ahLst/>
              <a:cxnLst/>
              <a:rect l="l" t="t" r="r" b="b"/>
              <a:pathLst>
                <a:path w="84650" h="478870" extrusionOk="0">
                  <a:moveTo>
                    <a:pt x="0" y="96811"/>
                  </a:moveTo>
                  <a:lnTo>
                    <a:pt x="0" y="0"/>
                  </a:lnTo>
                  <a:lnTo>
                    <a:pt x="84651" y="0"/>
                  </a:lnTo>
                  <a:lnTo>
                    <a:pt x="84651" y="96811"/>
                  </a:lnTo>
                  <a:lnTo>
                    <a:pt x="0" y="96811"/>
                  </a:lnTo>
                  <a:close/>
                  <a:moveTo>
                    <a:pt x="0" y="478870"/>
                  </a:moveTo>
                  <a:lnTo>
                    <a:pt x="0" y="144353"/>
                  </a:lnTo>
                  <a:lnTo>
                    <a:pt x="84651" y="144353"/>
                  </a:lnTo>
                  <a:lnTo>
                    <a:pt x="84651" y="478870"/>
                  </a:lnTo>
                  <a:lnTo>
                    <a:pt x="0" y="4788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87" name="Google Shape;187;p24"/>
            <p:cNvSpPr/>
            <p:nvPr/>
          </p:nvSpPr>
          <p:spPr>
            <a:xfrm>
              <a:off x="3719437" y="1381353"/>
              <a:ext cx="289732" cy="471955"/>
            </a:xfrm>
            <a:custGeom>
              <a:avLst/>
              <a:gdLst/>
              <a:ahLst/>
              <a:cxnLst/>
              <a:rect l="l" t="t" r="r" b="b"/>
              <a:pathLst>
                <a:path w="289732" h="471955" extrusionOk="0">
                  <a:moveTo>
                    <a:pt x="0" y="132251"/>
                  </a:moveTo>
                  <a:cubicBezTo>
                    <a:pt x="0" y="48406"/>
                    <a:pt x="48871" y="0"/>
                    <a:pt x="164066" y="0"/>
                  </a:cubicBezTo>
                  <a:cubicBezTo>
                    <a:pt x="205955" y="0"/>
                    <a:pt x="248716" y="5186"/>
                    <a:pt x="289733" y="15559"/>
                  </a:cubicBezTo>
                  <a:lnTo>
                    <a:pt x="280133" y="89896"/>
                  </a:lnTo>
                  <a:cubicBezTo>
                    <a:pt x="242608" y="82981"/>
                    <a:pt x="205082" y="78659"/>
                    <a:pt x="166684" y="77795"/>
                  </a:cubicBezTo>
                  <a:cubicBezTo>
                    <a:pt x="106468" y="77795"/>
                    <a:pt x="87269" y="98540"/>
                    <a:pt x="87269" y="146946"/>
                  </a:cubicBezTo>
                  <a:lnTo>
                    <a:pt x="87269" y="323281"/>
                  </a:lnTo>
                  <a:cubicBezTo>
                    <a:pt x="87269" y="371686"/>
                    <a:pt x="106468" y="392432"/>
                    <a:pt x="166684" y="392432"/>
                  </a:cubicBezTo>
                  <a:cubicBezTo>
                    <a:pt x="205082" y="391567"/>
                    <a:pt x="242608" y="388110"/>
                    <a:pt x="280133" y="381194"/>
                  </a:cubicBezTo>
                  <a:lnTo>
                    <a:pt x="289733" y="456396"/>
                  </a:lnTo>
                  <a:cubicBezTo>
                    <a:pt x="248716" y="466769"/>
                    <a:pt x="206827" y="471955"/>
                    <a:pt x="164066" y="471955"/>
                  </a:cubicBezTo>
                  <a:cubicBezTo>
                    <a:pt x="48871" y="471955"/>
                    <a:pt x="0" y="423549"/>
                    <a:pt x="0" y="339704"/>
                  </a:cubicBezTo>
                  <a:lnTo>
                    <a:pt x="0" y="13225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88" name="Google Shape;188;p24"/>
            <p:cNvSpPr/>
            <p:nvPr/>
          </p:nvSpPr>
          <p:spPr>
            <a:xfrm>
              <a:off x="4035351" y="1503232"/>
              <a:ext cx="294968" cy="349212"/>
            </a:xfrm>
            <a:custGeom>
              <a:avLst/>
              <a:gdLst/>
              <a:ahLst/>
              <a:cxnLst/>
              <a:rect l="l" t="t" r="r" b="b"/>
              <a:pathLst>
                <a:path w="294968" h="349212" extrusionOk="0">
                  <a:moveTo>
                    <a:pt x="147484" y="349212"/>
                  </a:moveTo>
                  <a:cubicBezTo>
                    <a:pt x="31417" y="349212"/>
                    <a:pt x="0" y="286112"/>
                    <a:pt x="0" y="216961"/>
                  </a:cubicBezTo>
                  <a:lnTo>
                    <a:pt x="0" y="132251"/>
                  </a:lnTo>
                  <a:cubicBezTo>
                    <a:pt x="0" y="63100"/>
                    <a:pt x="31417" y="0"/>
                    <a:pt x="147484" y="0"/>
                  </a:cubicBezTo>
                  <a:cubicBezTo>
                    <a:pt x="263552" y="0"/>
                    <a:pt x="294969" y="63100"/>
                    <a:pt x="294969" y="132251"/>
                  </a:cubicBezTo>
                  <a:lnTo>
                    <a:pt x="294969" y="216961"/>
                  </a:lnTo>
                  <a:cubicBezTo>
                    <a:pt x="294096" y="286112"/>
                    <a:pt x="262679" y="349212"/>
                    <a:pt x="147484" y="349212"/>
                  </a:cubicBezTo>
                  <a:close/>
                  <a:moveTo>
                    <a:pt x="147484" y="72608"/>
                  </a:moveTo>
                  <a:cubicBezTo>
                    <a:pt x="102104" y="72608"/>
                    <a:pt x="85523" y="92489"/>
                    <a:pt x="85523" y="130522"/>
                  </a:cubicBezTo>
                  <a:lnTo>
                    <a:pt x="85523" y="220419"/>
                  </a:lnTo>
                  <a:cubicBezTo>
                    <a:pt x="85523" y="258452"/>
                    <a:pt x="102977" y="278333"/>
                    <a:pt x="147484" y="278333"/>
                  </a:cubicBezTo>
                  <a:cubicBezTo>
                    <a:pt x="191992" y="278333"/>
                    <a:pt x="209445" y="258452"/>
                    <a:pt x="209445" y="220419"/>
                  </a:cubicBezTo>
                  <a:lnTo>
                    <a:pt x="209445" y="130522"/>
                  </a:lnTo>
                  <a:cubicBezTo>
                    <a:pt x="209445" y="92489"/>
                    <a:pt x="191992" y="72608"/>
                    <a:pt x="147484" y="72608"/>
                  </a:cubicBezTo>
                  <a:lnTo>
                    <a:pt x="147484" y="7260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89" name="Google Shape;189;p24"/>
            <p:cNvSpPr/>
            <p:nvPr/>
          </p:nvSpPr>
          <p:spPr>
            <a:xfrm>
              <a:off x="4380063" y="1504096"/>
              <a:ext cx="174537" cy="341432"/>
            </a:xfrm>
            <a:custGeom>
              <a:avLst/>
              <a:gdLst/>
              <a:ahLst/>
              <a:cxnLst/>
              <a:rect l="l" t="t" r="r" b="b"/>
              <a:pathLst>
                <a:path w="174537" h="341432" extrusionOk="0">
                  <a:moveTo>
                    <a:pt x="174538" y="76930"/>
                  </a:moveTo>
                  <a:cubicBezTo>
                    <a:pt x="143121" y="90761"/>
                    <a:pt x="113450" y="107184"/>
                    <a:pt x="84651" y="125336"/>
                  </a:cubicBezTo>
                  <a:lnTo>
                    <a:pt x="84651" y="341433"/>
                  </a:lnTo>
                  <a:lnTo>
                    <a:pt x="0" y="341433"/>
                  </a:lnTo>
                  <a:lnTo>
                    <a:pt x="0" y="6915"/>
                  </a:lnTo>
                  <a:lnTo>
                    <a:pt x="71560" y="6915"/>
                  </a:lnTo>
                  <a:lnTo>
                    <a:pt x="76797" y="44084"/>
                  </a:lnTo>
                  <a:cubicBezTo>
                    <a:pt x="104723" y="25932"/>
                    <a:pt x="134394" y="11237"/>
                    <a:pt x="165811" y="0"/>
                  </a:cubicBezTo>
                  <a:lnTo>
                    <a:pt x="174538" y="7693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90" name="Google Shape;190;p24"/>
            <p:cNvSpPr/>
            <p:nvPr/>
          </p:nvSpPr>
          <p:spPr>
            <a:xfrm>
              <a:off x="4589508" y="1504920"/>
              <a:ext cx="286241" cy="488419"/>
            </a:xfrm>
            <a:custGeom>
              <a:avLst/>
              <a:gdLst/>
              <a:ahLst/>
              <a:cxnLst/>
              <a:rect l="l" t="t" r="r" b="b"/>
              <a:pathLst>
                <a:path w="286241" h="488419" extrusionOk="0">
                  <a:moveTo>
                    <a:pt x="286242" y="229967"/>
                  </a:moveTo>
                  <a:cubicBezTo>
                    <a:pt x="286242" y="304305"/>
                    <a:pt x="253080" y="348388"/>
                    <a:pt x="174538" y="348388"/>
                  </a:cubicBezTo>
                  <a:cubicBezTo>
                    <a:pt x="143994" y="348388"/>
                    <a:pt x="114322" y="344931"/>
                    <a:pt x="84651" y="338880"/>
                  </a:cubicBezTo>
                  <a:lnTo>
                    <a:pt x="84651" y="477182"/>
                  </a:lnTo>
                  <a:lnTo>
                    <a:pt x="0" y="488419"/>
                  </a:lnTo>
                  <a:lnTo>
                    <a:pt x="0" y="6091"/>
                  </a:lnTo>
                  <a:lnTo>
                    <a:pt x="67197" y="6091"/>
                  </a:lnTo>
                  <a:lnTo>
                    <a:pt x="75924" y="34616"/>
                  </a:lnTo>
                  <a:cubicBezTo>
                    <a:pt x="106468" y="12142"/>
                    <a:pt x="143994" y="-824"/>
                    <a:pt x="182392" y="41"/>
                  </a:cubicBezTo>
                  <a:cubicBezTo>
                    <a:pt x="250462" y="41"/>
                    <a:pt x="286242" y="39802"/>
                    <a:pt x="286242" y="115868"/>
                  </a:cubicBezTo>
                  <a:lnTo>
                    <a:pt x="286242" y="229967"/>
                  </a:lnTo>
                  <a:close/>
                  <a:moveTo>
                    <a:pt x="83778" y="267136"/>
                  </a:moveTo>
                  <a:cubicBezTo>
                    <a:pt x="108213" y="272322"/>
                    <a:pt x="133521" y="275780"/>
                    <a:pt x="158829" y="275780"/>
                  </a:cubicBezTo>
                  <a:cubicBezTo>
                    <a:pt x="189373" y="275780"/>
                    <a:pt x="201591" y="261085"/>
                    <a:pt x="201591" y="230832"/>
                  </a:cubicBezTo>
                  <a:lnTo>
                    <a:pt x="201591" y="113275"/>
                  </a:lnTo>
                  <a:cubicBezTo>
                    <a:pt x="201591" y="85615"/>
                    <a:pt x="191119" y="70920"/>
                    <a:pt x="159702" y="70920"/>
                  </a:cubicBezTo>
                  <a:cubicBezTo>
                    <a:pt x="131776" y="71785"/>
                    <a:pt x="104723" y="83022"/>
                    <a:pt x="83778" y="101174"/>
                  </a:cubicBezTo>
                  <a:lnTo>
                    <a:pt x="83778" y="26713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91" name="Google Shape;191;p24"/>
            <p:cNvSpPr/>
            <p:nvPr/>
          </p:nvSpPr>
          <p:spPr>
            <a:xfrm>
              <a:off x="1250601" y="1194646"/>
              <a:ext cx="333367" cy="720034"/>
            </a:xfrm>
            <a:custGeom>
              <a:avLst/>
              <a:gdLst/>
              <a:ahLst/>
              <a:cxnLst/>
              <a:rect l="l" t="t" r="r" b="b"/>
              <a:pathLst>
                <a:path w="333367" h="720034" extrusionOk="0">
                  <a:moveTo>
                    <a:pt x="333367" y="0"/>
                  </a:moveTo>
                  <a:lnTo>
                    <a:pt x="0" y="190165"/>
                  </a:lnTo>
                  <a:lnTo>
                    <a:pt x="0" y="191029"/>
                  </a:lnTo>
                  <a:lnTo>
                    <a:pt x="0" y="648290"/>
                  </a:lnTo>
                  <a:lnTo>
                    <a:pt x="125667" y="720034"/>
                  </a:lnTo>
                  <a:lnTo>
                    <a:pt x="125667" y="261909"/>
                  </a:lnTo>
                  <a:lnTo>
                    <a:pt x="333367" y="14348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92" name="Google Shape;192;p24"/>
            <p:cNvSpPr/>
            <p:nvPr/>
          </p:nvSpPr>
          <p:spPr>
            <a:xfrm>
              <a:off x="1459173" y="1194646"/>
              <a:ext cx="383110" cy="839319"/>
            </a:xfrm>
            <a:custGeom>
              <a:avLst/>
              <a:gdLst/>
              <a:ahLst/>
              <a:cxnLst/>
              <a:rect l="l" t="t" r="r" b="b"/>
              <a:pathLst>
                <a:path w="383110" h="839319" extrusionOk="0">
                  <a:moveTo>
                    <a:pt x="258316" y="0"/>
                  </a:moveTo>
                  <a:lnTo>
                    <a:pt x="258316" y="364771"/>
                  </a:lnTo>
                  <a:lnTo>
                    <a:pt x="124795" y="364771"/>
                  </a:lnTo>
                  <a:lnTo>
                    <a:pt x="124795" y="228198"/>
                  </a:lnTo>
                  <a:lnTo>
                    <a:pt x="0" y="299942"/>
                  </a:lnTo>
                  <a:lnTo>
                    <a:pt x="0" y="767575"/>
                  </a:lnTo>
                  <a:lnTo>
                    <a:pt x="124795" y="839319"/>
                  </a:lnTo>
                  <a:lnTo>
                    <a:pt x="124795" y="475413"/>
                  </a:lnTo>
                  <a:lnTo>
                    <a:pt x="258316" y="475413"/>
                  </a:lnTo>
                  <a:lnTo>
                    <a:pt x="258316" y="610257"/>
                  </a:lnTo>
                  <a:lnTo>
                    <a:pt x="383110" y="539377"/>
                  </a:lnTo>
                  <a:lnTo>
                    <a:pt x="383110" y="7174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sp>
          <p:nvSpPr>
            <p:cNvPr id="193" name="Google Shape;193;p24"/>
            <p:cNvSpPr/>
            <p:nvPr/>
          </p:nvSpPr>
          <p:spPr>
            <a:xfrm>
              <a:off x="1717489" y="1313931"/>
              <a:ext cx="333367" cy="720034"/>
            </a:xfrm>
            <a:custGeom>
              <a:avLst/>
              <a:gdLst/>
              <a:ahLst/>
              <a:cxnLst/>
              <a:rect l="l" t="t" r="r" b="b"/>
              <a:pathLst>
                <a:path w="333367" h="720034" extrusionOk="0">
                  <a:moveTo>
                    <a:pt x="0" y="720034"/>
                  </a:moveTo>
                  <a:lnTo>
                    <a:pt x="333367" y="529005"/>
                  </a:lnTo>
                  <a:lnTo>
                    <a:pt x="333367" y="529005"/>
                  </a:lnTo>
                  <a:lnTo>
                    <a:pt x="333367" y="71744"/>
                  </a:lnTo>
                  <a:lnTo>
                    <a:pt x="207700" y="0"/>
                  </a:lnTo>
                  <a:lnTo>
                    <a:pt x="207700" y="457260"/>
                  </a:lnTo>
                  <a:lnTo>
                    <a:pt x="0" y="57654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867" b="0" i="0" u="none" strike="noStrike" cap="none">
                <a:solidFill>
                  <a:srgbClr val="343536"/>
                </a:solidFill>
                <a:latin typeface="Arial"/>
                <a:ea typeface="Arial"/>
                <a:cs typeface="Arial"/>
                <a:sym typeface="Arial"/>
              </a:endParaRPr>
            </a:p>
          </p:txBody>
        </p:sp>
      </p:grpSp>
    </p:spTree>
    <p:extLst>
      <p:ext uri="{BB962C8B-B14F-4D97-AF65-F5344CB8AC3E}">
        <p14:creationId xmlns:p14="http://schemas.microsoft.com/office/powerpoint/2010/main" val="3372373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White Logomark Right">
  <p:cSld name="Blank White Logomark Right">
    <p:spTree>
      <p:nvGrpSpPr>
        <p:cNvPr id="1" name="Shape 601"/>
        <p:cNvGrpSpPr/>
        <p:nvPr/>
      </p:nvGrpSpPr>
      <p:grpSpPr>
        <a:xfrm>
          <a:off x="0" y="0"/>
          <a:ext cx="0" cy="0"/>
          <a:chOff x="0" y="0"/>
          <a:chExt cx="0" cy="0"/>
        </a:xfrm>
      </p:grpSpPr>
      <p:pic>
        <p:nvPicPr>
          <p:cNvPr id="602" name="Google Shape;602;p78" descr="Image"/>
          <p:cNvPicPr preferRelativeResize="0"/>
          <p:nvPr/>
        </p:nvPicPr>
        <p:blipFill rotWithShape="1">
          <a:blip r:embed="rId2">
            <a:alphaModFix/>
          </a:blip>
          <a:srcRect/>
          <a:stretch/>
        </p:blipFill>
        <p:spPr>
          <a:xfrm>
            <a:off x="11119653" y="658937"/>
            <a:ext cx="386548" cy="409280"/>
          </a:xfrm>
          <a:prstGeom prst="rect">
            <a:avLst/>
          </a:prstGeom>
          <a:noFill/>
          <a:ln>
            <a:noFill/>
          </a:ln>
        </p:spPr>
      </p:pic>
    </p:spTree>
    <p:extLst>
      <p:ext uri="{BB962C8B-B14F-4D97-AF65-F5344CB8AC3E}">
        <p14:creationId xmlns:p14="http://schemas.microsoft.com/office/powerpoint/2010/main" val="3781210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F7B00-A1EE-4831-8F60-6471A75DD9C0}"/>
              </a:ext>
            </a:extLst>
          </p:cNvPr>
          <p:cNvSpPr>
            <a:spLocks noGrp="1"/>
          </p:cNvSpPr>
          <p:nvPr>
            <p:ph type="title"/>
          </p:nvPr>
        </p:nvSpPr>
        <p:spPr/>
        <p:txBody>
          <a:bodyPr/>
          <a:lstStyle/>
          <a:p>
            <a:r>
              <a:rPr lang="en-US"/>
              <a:t>Click to edit Master title style</a:t>
            </a:r>
          </a:p>
        </p:txBody>
      </p:sp>
      <p:sp>
        <p:nvSpPr>
          <p:cNvPr id="8" name="Text Placeholder 2">
            <a:extLst>
              <a:ext uri="{FF2B5EF4-FFF2-40B4-BE49-F238E27FC236}">
                <a16:creationId xmlns:a16="http://schemas.microsoft.com/office/drawing/2014/main" id="{41CD5B21-36C5-4BA8-BCC4-6D11C54DE224}"/>
              </a:ext>
            </a:extLst>
          </p:cNvPr>
          <p:cNvSpPr>
            <a:spLocks noGrp="1"/>
          </p:cNvSpPr>
          <p:nvPr>
            <p:ph type="body" idx="13"/>
          </p:nvPr>
        </p:nvSpPr>
        <p:spPr>
          <a:xfrm>
            <a:off x="457200" y="1256758"/>
            <a:ext cx="11274552" cy="246221"/>
          </a:xfrm>
          <a:prstGeom prst="rect">
            <a:avLst/>
          </a:prstGeom>
        </p:spPr>
        <p:txBody>
          <a:bodyPr wrap="square" lIns="0" anchor="t">
            <a:spAutoFit/>
          </a:bodyPr>
          <a:lstStyle>
            <a:lvl1pPr marL="0" indent="0">
              <a:lnSpc>
                <a:spcPct val="100000"/>
              </a:lnSpc>
              <a:spcBef>
                <a:spcPts val="0"/>
              </a:spcBef>
              <a:buNone/>
              <a:defRPr sz="1600" b="1" cap="all" spc="50" baseline="0">
                <a:solidFill>
                  <a:srgbClr val="7D7D7D"/>
                </a:solidFill>
                <a:latin typeface="Arial Narrow" panose="020B060602020203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Footer Placeholder 3">
            <a:extLst>
              <a:ext uri="{FF2B5EF4-FFF2-40B4-BE49-F238E27FC236}">
                <a16:creationId xmlns:a16="http://schemas.microsoft.com/office/drawing/2014/main" id="{8544E923-DFD9-46A1-8A42-C1E97C487F90}"/>
              </a:ext>
            </a:extLst>
          </p:cNvPr>
          <p:cNvSpPr>
            <a:spLocks noGrp="1"/>
          </p:cNvSpPr>
          <p:nvPr>
            <p:ph type="ftr" sz="quarter" idx="14"/>
          </p:nvPr>
        </p:nvSpPr>
        <p:spPr/>
        <p:txBody>
          <a:bodyPr/>
          <a:lstStyle/>
          <a:p>
            <a:r>
              <a:rPr lang="en-US"/>
              <a:t>CONFIDENTIAL</a:t>
            </a:r>
          </a:p>
        </p:txBody>
      </p:sp>
    </p:spTree>
    <p:extLst>
      <p:ext uri="{BB962C8B-B14F-4D97-AF65-F5344CB8AC3E}">
        <p14:creationId xmlns:p14="http://schemas.microsoft.com/office/powerpoint/2010/main" val="22223392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ght-Regular Slide 2">
  <p:cSld name="Light-Regular Slide 2">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837733" y="231533"/>
            <a:ext cx="10920800" cy="546400"/>
          </a:xfrm>
          <a:prstGeom prst="rect">
            <a:avLst/>
          </a:prstGeom>
        </p:spPr>
        <p:txBody>
          <a:bodyPr spcFirstLastPara="1" wrap="square" lIns="0" tIns="0" rIns="0" bIns="0" anchor="b" anchorCtr="0">
            <a:noAutofit/>
          </a:bodyPr>
          <a:lstStyle>
            <a:lvl1pPr lvl="0" rtl="0">
              <a:spcBef>
                <a:spcPts val="0"/>
              </a:spcBef>
              <a:spcAft>
                <a:spcPts val="0"/>
              </a:spcAft>
              <a:buSzPts val="2400"/>
              <a:buFont typeface="Roboto Condensed"/>
              <a:buNone/>
              <a:defRPr sz="3200" b="1">
                <a:latin typeface="Roboto Condensed"/>
                <a:ea typeface="Roboto Condensed"/>
                <a:cs typeface="Roboto Condensed"/>
                <a:sym typeface="Roboto Condensed"/>
              </a:defRPr>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pic>
        <p:nvPicPr>
          <p:cNvPr id="101" name="Google Shape;101;p19"/>
          <p:cNvPicPr preferRelativeResize="0"/>
          <p:nvPr/>
        </p:nvPicPr>
        <p:blipFill rotWithShape="1">
          <a:blip r:embed="rId2">
            <a:alphaModFix amt="66000"/>
          </a:blip>
          <a:srcRect l="32632" t="54248"/>
          <a:stretch/>
        </p:blipFill>
        <p:spPr>
          <a:xfrm flipH="1">
            <a:off x="8298133" y="0"/>
            <a:ext cx="3893867" cy="1774432"/>
          </a:xfrm>
          <a:prstGeom prst="rect">
            <a:avLst/>
          </a:prstGeom>
          <a:noFill/>
          <a:ln>
            <a:noFill/>
          </a:ln>
        </p:spPr>
      </p:pic>
      <p:sp>
        <p:nvSpPr>
          <p:cNvPr id="102" name="Google Shape;102;p19"/>
          <p:cNvSpPr txBox="1">
            <a:spLocks noGrp="1"/>
          </p:cNvSpPr>
          <p:nvPr>
            <p:ph type="subTitle" idx="1"/>
          </p:nvPr>
        </p:nvSpPr>
        <p:spPr>
          <a:xfrm>
            <a:off x="843033" y="818300"/>
            <a:ext cx="10920800" cy="3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1pPr>
            <a:lvl2pPr lvl="1"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2pPr>
            <a:lvl3pPr lvl="2"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3pPr>
            <a:lvl4pPr lvl="3"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4pPr>
            <a:lvl5pPr lvl="4"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5pPr>
            <a:lvl6pPr lvl="5"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6pPr>
            <a:lvl7pPr lvl="6"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7pPr>
            <a:lvl8pPr lvl="7"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8pPr>
            <a:lvl9pPr lvl="8"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9pPr>
          </a:lstStyle>
          <a:p>
            <a:endParaRPr/>
          </a:p>
        </p:txBody>
      </p:sp>
      <p:grpSp>
        <p:nvGrpSpPr>
          <p:cNvPr id="103" name="Google Shape;103;p19"/>
          <p:cNvGrpSpPr/>
          <p:nvPr/>
        </p:nvGrpSpPr>
        <p:grpSpPr>
          <a:xfrm>
            <a:off x="6421879" y="6437300"/>
            <a:ext cx="5685276" cy="285517"/>
            <a:chOff x="4116783" y="4827975"/>
            <a:chExt cx="4263957" cy="214138"/>
          </a:xfrm>
        </p:grpSpPr>
        <p:grpSp>
          <p:nvGrpSpPr>
            <p:cNvPr id="104" name="Google Shape;104;p19"/>
            <p:cNvGrpSpPr/>
            <p:nvPr/>
          </p:nvGrpSpPr>
          <p:grpSpPr>
            <a:xfrm>
              <a:off x="4116783" y="4832131"/>
              <a:ext cx="3650044" cy="209982"/>
              <a:chOff x="5245649" y="4832131"/>
              <a:chExt cx="3650044" cy="209982"/>
            </a:xfrm>
          </p:grpSpPr>
          <p:grpSp>
            <p:nvGrpSpPr>
              <p:cNvPr id="105" name="Google Shape;105;p19"/>
              <p:cNvGrpSpPr/>
              <p:nvPr/>
            </p:nvGrpSpPr>
            <p:grpSpPr>
              <a:xfrm>
                <a:off x="8289596" y="4954370"/>
                <a:ext cx="606097" cy="87743"/>
                <a:chOff x="1134596" y="2337700"/>
                <a:chExt cx="7130550" cy="1032275"/>
              </a:xfrm>
            </p:grpSpPr>
            <p:sp>
              <p:nvSpPr>
                <p:cNvPr id="106" name="Google Shape;106;p19"/>
                <p:cNvSpPr/>
                <p:nvPr/>
              </p:nvSpPr>
              <p:spPr>
                <a:xfrm>
                  <a:off x="5130096" y="2337700"/>
                  <a:ext cx="3135050" cy="1032275"/>
                </a:xfrm>
                <a:custGeom>
                  <a:avLst/>
                  <a:gdLst/>
                  <a:ahLst/>
                  <a:cxnLst/>
                  <a:rect l="l" t="t" r="r" b="b"/>
                  <a:pathLst>
                    <a:path w="125402" h="41291" extrusionOk="0">
                      <a:moveTo>
                        <a:pt x="107957" y="11394"/>
                      </a:moveTo>
                      <a:cubicBezTo>
                        <a:pt x="108309" y="11394"/>
                        <a:pt x="108662" y="11571"/>
                        <a:pt x="108897" y="11806"/>
                      </a:cubicBezTo>
                      <a:lnTo>
                        <a:pt x="110424" y="13333"/>
                      </a:lnTo>
                      <a:cubicBezTo>
                        <a:pt x="110717" y="13568"/>
                        <a:pt x="110835" y="13920"/>
                        <a:pt x="110835" y="14331"/>
                      </a:cubicBezTo>
                      <a:lnTo>
                        <a:pt x="110835" y="15506"/>
                      </a:lnTo>
                      <a:lnTo>
                        <a:pt x="81702" y="15506"/>
                      </a:lnTo>
                      <a:lnTo>
                        <a:pt x="81702" y="14331"/>
                      </a:lnTo>
                      <a:cubicBezTo>
                        <a:pt x="81702" y="13979"/>
                        <a:pt x="81819" y="13626"/>
                        <a:pt x="82113" y="13391"/>
                      </a:cubicBezTo>
                      <a:lnTo>
                        <a:pt x="83699" y="11806"/>
                      </a:lnTo>
                      <a:cubicBezTo>
                        <a:pt x="83934" y="11571"/>
                        <a:pt x="84286" y="11394"/>
                        <a:pt x="84697" y="11394"/>
                      </a:cubicBezTo>
                      <a:close/>
                      <a:moveTo>
                        <a:pt x="49750" y="11806"/>
                      </a:moveTo>
                      <a:cubicBezTo>
                        <a:pt x="50102" y="11806"/>
                        <a:pt x="50396" y="11923"/>
                        <a:pt x="50572" y="12158"/>
                      </a:cubicBezTo>
                      <a:lnTo>
                        <a:pt x="52275" y="13803"/>
                      </a:lnTo>
                      <a:cubicBezTo>
                        <a:pt x="52451" y="13979"/>
                        <a:pt x="52569" y="14272"/>
                        <a:pt x="52569" y="14625"/>
                      </a:cubicBezTo>
                      <a:lnTo>
                        <a:pt x="52569" y="21967"/>
                      </a:lnTo>
                      <a:lnTo>
                        <a:pt x="24904" y="21967"/>
                      </a:lnTo>
                      <a:lnTo>
                        <a:pt x="24904" y="11806"/>
                      </a:lnTo>
                      <a:close/>
                      <a:moveTo>
                        <a:pt x="177" y="0"/>
                      </a:moveTo>
                      <a:cubicBezTo>
                        <a:pt x="0" y="0"/>
                        <a:pt x="59" y="294"/>
                        <a:pt x="294" y="352"/>
                      </a:cubicBezTo>
                      <a:cubicBezTo>
                        <a:pt x="1175" y="529"/>
                        <a:pt x="2056" y="998"/>
                        <a:pt x="2702" y="1703"/>
                      </a:cubicBezTo>
                      <a:lnTo>
                        <a:pt x="8576" y="7577"/>
                      </a:lnTo>
                      <a:cubicBezTo>
                        <a:pt x="9516" y="8751"/>
                        <a:pt x="10162" y="10161"/>
                        <a:pt x="10338" y="11688"/>
                      </a:cubicBezTo>
                      <a:lnTo>
                        <a:pt x="10338" y="35417"/>
                      </a:lnTo>
                      <a:cubicBezTo>
                        <a:pt x="10338" y="38647"/>
                        <a:pt x="9163" y="40409"/>
                        <a:pt x="6637" y="41055"/>
                      </a:cubicBezTo>
                      <a:cubicBezTo>
                        <a:pt x="6403" y="41114"/>
                        <a:pt x="6403" y="41290"/>
                        <a:pt x="6637" y="41290"/>
                      </a:cubicBezTo>
                      <a:lnTo>
                        <a:pt x="24846" y="41290"/>
                      </a:lnTo>
                      <a:lnTo>
                        <a:pt x="24846" y="33772"/>
                      </a:lnTo>
                      <a:lnTo>
                        <a:pt x="61262" y="33772"/>
                      </a:lnTo>
                      <a:cubicBezTo>
                        <a:pt x="65197" y="33772"/>
                        <a:pt x="67077" y="31893"/>
                        <a:pt x="67077" y="27899"/>
                      </a:cubicBezTo>
                      <a:lnTo>
                        <a:pt x="67077" y="29543"/>
                      </a:lnTo>
                      <a:cubicBezTo>
                        <a:pt x="67194" y="31071"/>
                        <a:pt x="67781" y="32539"/>
                        <a:pt x="68721" y="33772"/>
                      </a:cubicBezTo>
                      <a:lnTo>
                        <a:pt x="74536" y="39646"/>
                      </a:lnTo>
                      <a:cubicBezTo>
                        <a:pt x="75711" y="40586"/>
                        <a:pt x="77179" y="41173"/>
                        <a:pt x="78706" y="41290"/>
                      </a:cubicBezTo>
                      <a:lnTo>
                        <a:pt x="123698" y="41290"/>
                      </a:lnTo>
                      <a:lnTo>
                        <a:pt x="123698" y="29837"/>
                      </a:lnTo>
                      <a:lnTo>
                        <a:pt x="84697" y="29837"/>
                      </a:lnTo>
                      <a:cubicBezTo>
                        <a:pt x="84345" y="29837"/>
                        <a:pt x="83993" y="29720"/>
                        <a:pt x="83758" y="29426"/>
                      </a:cubicBezTo>
                      <a:lnTo>
                        <a:pt x="82054" y="27781"/>
                      </a:lnTo>
                      <a:cubicBezTo>
                        <a:pt x="81819" y="27488"/>
                        <a:pt x="81702" y="27135"/>
                        <a:pt x="81702" y="26783"/>
                      </a:cubicBezTo>
                      <a:lnTo>
                        <a:pt x="81702" y="25784"/>
                      </a:lnTo>
                      <a:lnTo>
                        <a:pt x="119587" y="25784"/>
                      </a:lnTo>
                      <a:cubicBezTo>
                        <a:pt x="123522" y="25784"/>
                        <a:pt x="125401" y="23905"/>
                        <a:pt x="125401" y="19911"/>
                      </a:cubicBezTo>
                      <a:lnTo>
                        <a:pt x="125401" y="11629"/>
                      </a:lnTo>
                      <a:cubicBezTo>
                        <a:pt x="125225" y="10102"/>
                        <a:pt x="124579" y="8693"/>
                        <a:pt x="123639" y="7518"/>
                      </a:cubicBezTo>
                      <a:lnTo>
                        <a:pt x="117766" y="1645"/>
                      </a:lnTo>
                      <a:cubicBezTo>
                        <a:pt x="116650" y="705"/>
                        <a:pt x="115240" y="176"/>
                        <a:pt x="113772" y="0"/>
                      </a:cubicBezTo>
                      <a:lnTo>
                        <a:pt x="78824" y="0"/>
                      </a:lnTo>
                      <a:cubicBezTo>
                        <a:pt x="77297" y="176"/>
                        <a:pt x="75887" y="764"/>
                        <a:pt x="74771" y="1703"/>
                      </a:cubicBezTo>
                      <a:lnTo>
                        <a:pt x="68956" y="7577"/>
                      </a:lnTo>
                      <a:cubicBezTo>
                        <a:pt x="67958" y="8751"/>
                        <a:pt x="67312" y="10161"/>
                        <a:pt x="67135" y="11688"/>
                      </a:cubicBezTo>
                      <a:cubicBezTo>
                        <a:pt x="66959" y="10161"/>
                        <a:pt x="66372" y="8751"/>
                        <a:pt x="65373" y="7577"/>
                      </a:cubicBezTo>
                      <a:lnTo>
                        <a:pt x="59558" y="1703"/>
                      </a:lnTo>
                      <a:cubicBezTo>
                        <a:pt x="58384" y="764"/>
                        <a:pt x="56974" y="176"/>
                        <a:pt x="55506"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19"/>
                <p:cNvSpPr/>
                <p:nvPr/>
              </p:nvSpPr>
              <p:spPr>
                <a:xfrm>
                  <a:off x="4294571" y="2982300"/>
                  <a:ext cx="729825" cy="101350"/>
                </a:xfrm>
                <a:custGeom>
                  <a:avLst/>
                  <a:gdLst/>
                  <a:ahLst/>
                  <a:cxnLst/>
                  <a:rect l="l" t="t" r="r" b="b"/>
                  <a:pathLst>
                    <a:path w="29193" h="4054" extrusionOk="0">
                      <a:moveTo>
                        <a:pt x="59" y="0"/>
                      </a:moveTo>
                      <a:lnTo>
                        <a:pt x="59" y="999"/>
                      </a:lnTo>
                      <a:cubicBezTo>
                        <a:pt x="1" y="1351"/>
                        <a:pt x="177" y="1704"/>
                        <a:pt x="412" y="1939"/>
                      </a:cubicBezTo>
                      <a:lnTo>
                        <a:pt x="2174" y="3701"/>
                      </a:lnTo>
                      <a:cubicBezTo>
                        <a:pt x="2409" y="3936"/>
                        <a:pt x="2702" y="4053"/>
                        <a:pt x="3055" y="4053"/>
                      </a:cubicBezTo>
                      <a:lnTo>
                        <a:pt x="29192" y="4053"/>
                      </a:lnTo>
                      <a:lnTo>
                        <a:pt x="2919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19"/>
                <p:cNvSpPr/>
                <p:nvPr/>
              </p:nvSpPr>
              <p:spPr>
                <a:xfrm>
                  <a:off x="1134596" y="2337700"/>
                  <a:ext cx="3886850" cy="1032275"/>
                </a:xfrm>
                <a:custGeom>
                  <a:avLst/>
                  <a:gdLst/>
                  <a:ahLst/>
                  <a:cxnLst/>
                  <a:rect l="l" t="t" r="r" b="b"/>
                  <a:pathLst>
                    <a:path w="155474" h="41291" extrusionOk="0">
                      <a:moveTo>
                        <a:pt x="11630" y="0"/>
                      </a:moveTo>
                      <a:cubicBezTo>
                        <a:pt x="10161" y="117"/>
                        <a:pt x="8752" y="705"/>
                        <a:pt x="7577" y="1645"/>
                      </a:cubicBezTo>
                      <a:lnTo>
                        <a:pt x="1762" y="7518"/>
                      </a:lnTo>
                      <a:cubicBezTo>
                        <a:pt x="764" y="8693"/>
                        <a:pt x="176" y="10102"/>
                        <a:pt x="0" y="11629"/>
                      </a:cubicBezTo>
                      <a:lnTo>
                        <a:pt x="0" y="19911"/>
                      </a:lnTo>
                      <a:cubicBezTo>
                        <a:pt x="0" y="23905"/>
                        <a:pt x="1880" y="25784"/>
                        <a:pt x="5815" y="25784"/>
                      </a:cubicBezTo>
                      <a:lnTo>
                        <a:pt x="41879" y="25784"/>
                      </a:lnTo>
                      <a:lnTo>
                        <a:pt x="41879" y="26900"/>
                      </a:lnTo>
                      <a:cubicBezTo>
                        <a:pt x="41820" y="27194"/>
                        <a:pt x="41702" y="27546"/>
                        <a:pt x="41468" y="27781"/>
                      </a:cubicBezTo>
                      <a:lnTo>
                        <a:pt x="39764" y="29485"/>
                      </a:lnTo>
                      <a:cubicBezTo>
                        <a:pt x="39529" y="29778"/>
                        <a:pt x="39177" y="29896"/>
                        <a:pt x="38824" y="29896"/>
                      </a:cubicBezTo>
                      <a:lnTo>
                        <a:pt x="1645" y="29896"/>
                      </a:lnTo>
                      <a:lnTo>
                        <a:pt x="1645" y="41290"/>
                      </a:lnTo>
                      <a:lnTo>
                        <a:pt x="44404" y="41290"/>
                      </a:lnTo>
                      <a:cubicBezTo>
                        <a:pt x="45990" y="41232"/>
                        <a:pt x="47459" y="40586"/>
                        <a:pt x="48633" y="39528"/>
                      </a:cubicBezTo>
                      <a:lnTo>
                        <a:pt x="54389" y="33714"/>
                      </a:lnTo>
                      <a:cubicBezTo>
                        <a:pt x="55329" y="32480"/>
                        <a:pt x="55917" y="31012"/>
                        <a:pt x="56034" y="29485"/>
                      </a:cubicBezTo>
                      <a:lnTo>
                        <a:pt x="56034" y="41290"/>
                      </a:lnTo>
                      <a:lnTo>
                        <a:pt x="70601" y="41290"/>
                      </a:lnTo>
                      <a:lnTo>
                        <a:pt x="70601" y="26548"/>
                      </a:lnTo>
                      <a:lnTo>
                        <a:pt x="97208" y="26548"/>
                      </a:lnTo>
                      <a:lnTo>
                        <a:pt x="97208" y="41290"/>
                      </a:lnTo>
                      <a:lnTo>
                        <a:pt x="121936" y="41290"/>
                      </a:lnTo>
                      <a:cubicBezTo>
                        <a:pt x="122053" y="41290"/>
                        <a:pt x="122229" y="41114"/>
                        <a:pt x="121877" y="40997"/>
                      </a:cubicBezTo>
                      <a:cubicBezTo>
                        <a:pt x="120878" y="40820"/>
                        <a:pt x="119997" y="40351"/>
                        <a:pt x="119234" y="39646"/>
                      </a:cubicBezTo>
                      <a:lnTo>
                        <a:pt x="113419" y="33772"/>
                      </a:lnTo>
                      <a:cubicBezTo>
                        <a:pt x="112479" y="32539"/>
                        <a:pt x="111892" y="31071"/>
                        <a:pt x="111774" y="29543"/>
                      </a:cubicBezTo>
                      <a:lnTo>
                        <a:pt x="111774" y="21497"/>
                      </a:lnTo>
                      <a:cubicBezTo>
                        <a:pt x="111774" y="17503"/>
                        <a:pt x="113654" y="15623"/>
                        <a:pt x="117589" y="15623"/>
                      </a:cubicBezTo>
                      <a:lnTo>
                        <a:pt x="155474" y="15623"/>
                      </a:lnTo>
                      <a:lnTo>
                        <a:pt x="155474" y="14155"/>
                      </a:lnTo>
                      <a:cubicBezTo>
                        <a:pt x="155474" y="13861"/>
                        <a:pt x="155356" y="13568"/>
                        <a:pt x="155180" y="13391"/>
                      </a:cubicBezTo>
                      <a:lnTo>
                        <a:pt x="153477" y="11688"/>
                      </a:lnTo>
                      <a:cubicBezTo>
                        <a:pt x="153242" y="11512"/>
                        <a:pt x="153007" y="11394"/>
                        <a:pt x="152713" y="11394"/>
                      </a:cubicBezTo>
                      <a:lnTo>
                        <a:pt x="113536" y="11394"/>
                      </a:lnTo>
                      <a:lnTo>
                        <a:pt x="113536" y="0"/>
                      </a:lnTo>
                      <a:lnTo>
                        <a:pt x="97267" y="0"/>
                      </a:lnTo>
                      <a:lnTo>
                        <a:pt x="97267" y="14684"/>
                      </a:lnTo>
                      <a:lnTo>
                        <a:pt x="70659" y="14684"/>
                      </a:lnTo>
                      <a:lnTo>
                        <a:pt x="70659" y="0"/>
                      </a:lnTo>
                      <a:lnTo>
                        <a:pt x="56093" y="0"/>
                      </a:lnTo>
                      <a:lnTo>
                        <a:pt x="56093" y="21321"/>
                      </a:lnTo>
                      <a:cubicBezTo>
                        <a:pt x="56093" y="17327"/>
                        <a:pt x="54213" y="15447"/>
                        <a:pt x="50278" y="15447"/>
                      </a:cubicBezTo>
                      <a:lnTo>
                        <a:pt x="14214" y="15447"/>
                      </a:lnTo>
                      <a:lnTo>
                        <a:pt x="14214" y="14390"/>
                      </a:lnTo>
                      <a:cubicBezTo>
                        <a:pt x="14214" y="13979"/>
                        <a:pt x="14390" y="13568"/>
                        <a:pt x="14684" y="13333"/>
                      </a:cubicBezTo>
                      <a:lnTo>
                        <a:pt x="16152" y="11864"/>
                      </a:lnTo>
                      <a:cubicBezTo>
                        <a:pt x="16446" y="11571"/>
                        <a:pt x="16798" y="11394"/>
                        <a:pt x="17210" y="11394"/>
                      </a:cubicBezTo>
                      <a:lnTo>
                        <a:pt x="53861" y="11394"/>
                      </a:lnTo>
                      <a:lnTo>
                        <a:pt x="538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 name="Google Shape;109;p19"/>
              <p:cNvSpPr txBox="1"/>
              <p:nvPr/>
            </p:nvSpPr>
            <p:spPr>
              <a:xfrm>
                <a:off x="5245649" y="4832131"/>
                <a:ext cx="3087000" cy="2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33">
                    <a:solidFill>
                      <a:srgbClr val="CCCCCC"/>
                    </a:solidFill>
                    <a:latin typeface="Proxima Nova"/>
                    <a:ea typeface="Proxima Nova"/>
                    <a:cs typeface="Proxima Nova"/>
                    <a:sym typeface="Proxima Nova"/>
                  </a:rPr>
                  <a:t>Confidential  </a:t>
                </a:r>
                <a:r>
                  <a:rPr lang="en" sz="1333">
                    <a:solidFill>
                      <a:srgbClr val="CCCCCC"/>
                    </a:solidFill>
                    <a:latin typeface="Proxima Nova"/>
                    <a:ea typeface="Proxima Nova"/>
                    <a:cs typeface="Proxima Nova"/>
                    <a:sym typeface="Proxima Nova"/>
                  </a:rPr>
                  <a:t>/ </a:t>
                </a:r>
                <a:endParaRPr sz="1333">
                  <a:solidFill>
                    <a:srgbClr val="CCCCCC"/>
                  </a:solidFill>
                  <a:latin typeface="Proxima Nova"/>
                  <a:ea typeface="Proxima Nova"/>
                  <a:cs typeface="Proxima Nova"/>
                  <a:sym typeface="Proxima Nova"/>
                </a:endParaRPr>
              </a:p>
              <a:p>
                <a:pPr marL="0" lvl="0" indent="0" algn="r" rtl="0">
                  <a:spcBef>
                    <a:spcPts val="0"/>
                  </a:spcBef>
                  <a:spcAft>
                    <a:spcPts val="0"/>
                  </a:spcAft>
                  <a:buNone/>
                </a:pPr>
                <a:endParaRPr sz="1067">
                  <a:solidFill>
                    <a:srgbClr val="B7B7B7"/>
                  </a:solidFill>
                  <a:latin typeface="Proxima Nova"/>
                  <a:ea typeface="Proxima Nova"/>
                  <a:cs typeface="Proxima Nova"/>
                  <a:sym typeface="Proxima Nova"/>
                </a:endParaRPr>
              </a:p>
            </p:txBody>
          </p:sp>
        </p:grpSp>
        <p:sp>
          <p:nvSpPr>
            <p:cNvPr id="110" name="Google Shape;110;p19"/>
            <p:cNvSpPr txBox="1"/>
            <p:nvPr/>
          </p:nvSpPr>
          <p:spPr>
            <a:xfrm>
              <a:off x="7720740" y="4827975"/>
              <a:ext cx="660000" cy="2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33">
                  <a:solidFill>
                    <a:srgbClr val="CCCCCC"/>
                  </a:solidFill>
                  <a:latin typeface="Proxima Nova"/>
                  <a:ea typeface="Proxima Nova"/>
                  <a:cs typeface="Proxima Nova"/>
                  <a:sym typeface="Proxima Nova"/>
                </a:rPr>
                <a:t>/ </a:t>
              </a:r>
              <a:r>
                <a:rPr lang="en" sz="933">
                  <a:solidFill>
                    <a:srgbClr val="CCCCCC"/>
                  </a:solidFill>
                  <a:latin typeface="Proxima Nova"/>
                  <a:ea typeface="Proxima Nova"/>
                  <a:cs typeface="Proxima Nova"/>
                  <a:sym typeface="Proxima Nova"/>
                </a:rPr>
                <a:t>Part of F5</a:t>
              </a:r>
              <a:endParaRPr sz="933">
                <a:solidFill>
                  <a:srgbClr val="CCCCCC"/>
                </a:solidFill>
                <a:latin typeface="Proxima Nova"/>
                <a:ea typeface="Proxima Nova"/>
                <a:cs typeface="Proxima Nova"/>
                <a:sym typeface="Proxima Nova"/>
              </a:endParaRPr>
            </a:p>
            <a:p>
              <a:pPr marL="0" lvl="0" indent="0" algn="l" rtl="0">
                <a:spcBef>
                  <a:spcPts val="0"/>
                </a:spcBef>
                <a:spcAft>
                  <a:spcPts val="0"/>
                </a:spcAft>
                <a:buNone/>
              </a:pPr>
              <a:endParaRPr sz="1067">
                <a:solidFill>
                  <a:srgbClr val="B7B7B7"/>
                </a:solidFill>
                <a:latin typeface="Proxima Nova"/>
                <a:ea typeface="Proxima Nova"/>
                <a:cs typeface="Proxima Nova"/>
                <a:sym typeface="Proxima Nova"/>
              </a:endParaRPr>
            </a:p>
          </p:txBody>
        </p:sp>
      </p:grpSp>
    </p:spTree>
    <p:extLst>
      <p:ext uri="{BB962C8B-B14F-4D97-AF65-F5344CB8AC3E}">
        <p14:creationId xmlns:p14="http://schemas.microsoft.com/office/powerpoint/2010/main" val="3033550239"/>
      </p:ext>
    </p:extLst>
  </p:cSld>
  <p:clrMapOvr>
    <a:masterClrMapping/>
  </p:clrMapOvr>
  <p:extLst>
    <p:ext uri="{DCECCB84-F9BA-43D5-87BE-67443E8EF086}">
      <p15:sldGuideLst xmlns:p15="http://schemas.microsoft.com/office/powerpoint/2012/main">
        <p15:guide id="1" orient="horz" pos="325">
          <p15:clr>
            <a:srgbClr val="FA7B17"/>
          </p15:clr>
        </p15:guide>
        <p15:guide id="2" pos="402">
          <p15:clr>
            <a:srgbClr val="FA7B17"/>
          </p15:clr>
        </p15:guide>
        <p15:guide id="3" orient="horz" pos="511">
          <p15:clr>
            <a:srgbClr val="FA7B17"/>
          </p15:clr>
        </p15:guide>
        <p15:guide id="4" pos="201">
          <p15:clr>
            <a:srgbClr val="FA7B17"/>
          </p15:clr>
        </p15:guide>
        <p15:guide id="5" pos="5358">
          <p15:clr>
            <a:srgbClr val="FA7B17"/>
          </p15:clr>
        </p15:guide>
        <p15:guide id="6" pos="5555">
          <p15:clr>
            <a:srgbClr val="FA7B17"/>
          </p15:clr>
        </p15:guide>
        <p15:guide id="7" orient="horz" pos="698">
          <p15:clr>
            <a:srgbClr val="FA7B17"/>
          </p15:clr>
        </p15:guide>
        <p15:guide id="8" orient="horz" pos="3067">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39C00-79DD-A146-A963-0E1740311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DAC425-13A7-254D-89BC-5F61F26044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CCC9E-A2A4-1249-9BCD-A7804B08F0B8}"/>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5" name="Footer Placeholder 4">
            <a:extLst>
              <a:ext uri="{FF2B5EF4-FFF2-40B4-BE49-F238E27FC236}">
                <a16:creationId xmlns:a16="http://schemas.microsoft.com/office/drawing/2014/main" id="{9A864E36-3E16-7049-847D-F9FF69606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29B3A-EF19-3F48-AA68-189F0F30900C}"/>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1383233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ght-Regular Slide" type="twoColTx">
  <p:cSld name="Light-Regular Slide">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7733" y="231533"/>
            <a:ext cx="10920800" cy="546400"/>
          </a:xfrm>
          <a:prstGeom prst="rect">
            <a:avLst/>
          </a:prstGeom>
        </p:spPr>
        <p:txBody>
          <a:bodyPr spcFirstLastPara="1" wrap="square" lIns="0" tIns="0" rIns="0" bIns="0" anchor="b" anchorCtr="0">
            <a:noAutofit/>
          </a:bodyPr>
          <a:lstStyle>
            <a:lvl1pPr lvl="0" rtl="0">
              <a:spcBef>
                <a:spcPts val="0"/>
              </a:spcBef>
              <a:spcAft>
                <a:spcPts val="0"/>
              </a:spcAft>
              <a:buSzPts val="2400"/>
              <a:buFont typeface="Roboto Condensed"/>
              <a:buNone/>
              <a:defRPr sz="3200" b="1">
                <a:latin typeface="Roboto Condensed"/>
                <a:ea typeface="Roboto Condensed"/>
                <a:cs typeface="Roboto Condensed"/>
                <a:sym typeface="Roboto Condensed"/>
              </a:defRPr>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pic>
        <p:nvPicPr>
          <p:cNvPr id="49" name="Google Shape;49;p7"/>
          <p:cNvPicPr preferRelativeResize="0"/>
          <p:nvPr/>
        </p:nvPicPr>
        <p:blipFill rotWithShape="1">
          <a:blip r:embed="rId2">
            <a:alphaModFix amt="66000"/>
          </a:blip>
          <a:srcRect l="32632" t="54248"/>
          <a:stretch/>
        </p:blipFill>
        <p:spPr>
          <a:xfrm flipH="1">
            <a:off x="8298133" y="0"/>
            <a:ext cx="3893867" cy="1774432"/>
          </a:xfrm>
          <a:prstGeom prst="rect">
            <a:avLst/>
          </a:prstGeom>
          <a:noFill/>
          <a:ln>
            <a:noFill/>
          </a:ln>
        </p:spPr>
      </p:pic>
      <p:grpSp>
        <p:nvGrpSpPr>
          <p:cNvPr id="50" name="Google Shape;50;p7"/>
          <p:cNvGrpSpPr/>
          <p:nvPr/>
        </p:nvGrpSpPr>
        <p:grpSpPr>
          <a:xfrm>
            <a:off x="6892599" y="6442841"/>
            <a:ext cx="4866725" cy="279976"/>
            <a:chOff x="5212218" y="4832131"/>
            <a:chExt cx="3650044" cy="209982"/>
          </a:xfrm>
        </p:grpSpPr>
        <p:grpSp>
          <p:nvGrpSpPr>
            <p:cNvPr id="51" name="Google Shape;51;p7"/>
            <p:cNvGrpSpPr/>
            <p:nvPr/>
          </p:nvGrpSpPr>
          <p:grpSpPr>
            <a:xfrm>
              <a:off x="8256166" y="4954370"/>
              <a:ext cx="606097" cy="87743"/>
              <a:chOff x="238125" y="2337700"/>
              <a:chExt cx="7130550" cy="1032275"/>
            </a:xfrm>
          </p:grpSpPr>
          <p:sp>
            <p:nvSpPr>
              <p:cNvPr id="52" name="Google Shape;52;p7"/>
              <p:cNvSpPr/>
              <p:nvPr/>
            </p:nvSpPr>
            <p:spPr>
              <a:xfrm>
                <a:off x="4233625" y="2337700"/>
                <a:ext cx="3135050" cy="1032275"/>
              </a:xfrm>
              <a:custGeom>
                <a:avLst/>
                <a:gdLst/>
                <a:ahLst/>
                <a:cxnLst/>
                <a:rect l="l" t="t" r="r" b="b"/>
                <a:pathLst>
                  <a:path w="125402" h="41291" extrusionOk="0">
                    <a:moveTo>
                      <a:pt x="107957" y="11394"/>
                    </a:moveTo>
                    <a:cubicBezTo>
                      <a:pt x="108309" y="11394"/>
                      <a:pt x="108662" y="11571"/>
                      <a:pt x="108897" y="11806"/>
                    </a:cubicBezTo>
                    <a:lnTo>
                      <a:pt x="110424" y="13333"/>
                    </a:lnTo>
                    <a:cubicBezTo>
                      <a:pt x="110717" y="13568"/>
                      <a:pt x="110835" y="13920"/>
                      <a:pt x="110835" y="14331"/>
                    </a:cubicBezTo>
                    <a:lnTo>
                      <a:pt x="110835" y="15506"/>
                    </a:lnTo>
                    <a:lnTo>
                      <a:pt x="81702" y="15506"/>
                    </a:lnTo>
                    <a:lnTo>
                      <a:pt x="81702" y="14331"/>
                    </a:lnTo>
                    <a:cubicBezTo>
                      <a:pt x="81702" y="13979"/>
                      <a:pt x="81819" y="13626"/>
                      <a:pt x="82113" y="13391"/>
                    </a:cubicBezTo>
                    <a:lnTo>
                      <a:pt x="83699" y="11806"/>
                    </a:lnTo>
                    <a:cubicBezTo>
                      <a:pt x="83934" y="11571"/>
                      <a:pt x="84286" y="11394"/>
                      <a:pt x="84697" y="11394"/>
                    </a:cubicBezTo>
                    <a:close/>
                    <a:moveTo>
                      <a:pt x="49750" y="11806"/>
                    </a:moveTo>
                    <a:cubicBezTo>
                      <a:pt x="50102" y="11806"/>
                      <a:pt x="50396" y="11923"/>
                      <a:pt x="50572" y="12158"/>
                    </a:cubicBezTo>
                    <a:lnTo>
                      <a:pt x="52275" y="13803"/>
                    </a:lnTo>
                    <a:cubicBezTo>
                      <a:pt x="52451" y="13979"/>
                      <a:pt x="52569" y="14272"/>
                      <a:pt x="52569" y="14625"/>
                    </a:cubicBezTo>
                    <a:lnTo>
                      <a:pt x="52569" y="21967"/>
                    </a:lnTo>
                    <a:lnTo>
                      <a:pt x="24904" y="21967"/>
                    </a:lnTo>
                    <a:lnTo>
                      <a:pt x="24904" y="11806"/>
                    </a:lnTo>
                    <a:close/>
                    <a:moveTo>
                      <a:pt x="177" y="0"/>
                    </a:moveTo>
                    <a:cubicBezTo>
                      <a:pt x="0" y="0"/>
                      <a:pt x="59" y="294"/>
                      <a:pt x="294" y="352"/>
                    </a:cubicBezTo>
                    <a:cubicBezTo>
                      <a:pt x="1175" y="529"/>
                      <a:pt x="2056" y="998"/>
                      <a:pt x="2702" y="1703"/>
                    </a:cubicBezTo>
                    <a:lnTo>
                      <a:pt x="8576" y="7577"/>
                    </a:lnTo>
                    <a:cubicBezTo>
                      <a:pt x="9516" y="8751"/>
                      <a:pt x="10162" y="10161"/>
                      <a:pt x="10338" y="11688"/>
                    </a:cubicBezTo>
                    <a:lnTo>
                      <a:pt x="10338" y="35417"/>
                    </a:lnTo>
                    <a:cubicBezTo>
                      <a:pt x="10338" y="38647"/>
                      <a:pt x="9163" y="40409"/>
                      <a:pt x="6637" y="41055"/>
                    </a:cubicBezTo>
                    <a:cubicBezTo>
                      <a:pt x="6403" y="41114"/>
                      <a:pt x="6403" y="41290"/>
                      <a:pt x="6637" y="41290"/>
                    </a:cubicBezTo>
                    <a:lnTo>
                      <a:pt x="24846" y="41290"/>
                    </a:lnTo>
                    <a:lnTo>
                      <a:pt x="24846" y="33772"/>
                    </a:lnTo>
                    <a:lnTo>
                      <a:pt x="61262" y="33772"/>
                    </a:lnTo>
                    <a:cubicBezTo>
                      <a:pt x="65197" y="33772"/>
                      <a:pt x="67077" y="31893"/>
                      <a:pt x="67077" y="27899"/>
                    </a:cubicBezTo>
                    <a:lnTo>
                      <a:pt x="67077" y="29543"/>
                    </a:lnTo>
                    <a:cubicBezTo>
                      <a:pt x="67194" y="31071"/>
                      <a:pt x="67781" y="32539"/>
                      <a:pt x="68721" y="33772"/>
                    </a:cubicBezTo>
                    <a:lnTo>
                      <a:pt x="74536" y="39646"/>
                    </a:lnTo>
                    <a:cubicBezTo>
                      <a:pt x="75711" y="40586"/>
                      <a:pt x="77179" y="41173"/>
                      <a:pt x="78706" y="41290"/>
                    </a:cubicBezTo>
                    <a:lnTo>
                      <a:pt x="123698" y="41290"/>
                    </a:lnTo>
                    <a:lnTo>
                      <a:pt x="123698" y="29837"/>
                    </a:lnTo>
                    <a:lnTo>
                      <a:pt x="84697" y="29837"/>
                    </a:lnTo>
                    <a:cubicBezTo>
                      <a:pt x="84345" y="29837"/>
                      <a:pt x="83993" y="29720"/>
                      <a:pt x="83758" y="29426"/>
                    </a:cubicBezTo>
                    <a:lnTo>
                      <a:pt x="82054" y="27781"/>
                    </a:lnTo>
                    <a:cubicBezTo>
                      <a:pt x="81819" y="27488"/>
                      <a:pt x="81702" y="27135"/>
                      <a:pt x="81702" y="26783"/>
                    </a:cubicBezTo>
                    <a:lnTo>
                      <a:pt x="81702" y="25784"/>
                    </a:lnTo>
                    <a:lnTo>
                      <a:pt x="119587" y="25784"/>
                    </a:lnTo>
                    <a:cubicBezTo>
                      <a:pt x="123522" y="25784"/>
                      <a:pt x="125401" y="23905"/>
                      <a:pt x="125401" y="19911"/>
                    </a:cubicBezTo>
                    <a:lnTo>
                      <a:pt x="125401" y="11629"/>
                    </a:lnTo>
                    <a:cubicBezTo>
                      <a:pt x="125225" y="10102"/>
                      <a:pt x="124579" y="8693"/>
                      <a:pt x="123639" y="7518"/>
                    </a:cubicBezTo>
                    <a:lnTo>
                      <a:pt x="117766" y="1645"/>
                    </a:lnTo>
                    <a:cubicBezTo>
                      <a:pt x="116650" y="705"/>
                      <a:pt x="115240" y="176"/>
                      <a:pt x="113772" y="0"/>
                    </a:cubicBezTo>
                    <a:lnTo>
                      <a:pt x="78824" y="0"/>
                    </a:lnTo>
                    <a:cubicBezTo>
                      <a:pt x="77297" y="176"/>
                      <a:pt x="75887" y="764"/>
                      <a:pt x="74771" y="1703"/>
                    </a:cubicBezTo>
                    <a:lnTo>
                      <a:pt x="68956" y="7577"/>
                    </a:lnTo>
                    <a:cubicBezTo>
                      <a:pt x="67958" y="8751"/>
                      <a:pt x="67312" y="10161"/>
                      <a:pt x="67135" y="11688"/>
                    </a:cubicBezTo>
                    <a:cubicBezTo>
                      <a:pt x="66959" y="10161"/>
                      <a:pt x="66372" y="8751"/>
                      <a:pt x="65373" y="7577"/>
                    </a:cubicBezTo>
                    <a:lnTo>
                      <a:pt x="59558" y="1703"/>
                    </a:lnTo>
                    <a:cubicBezTo>
                      <a:pt x="58384" y="764"/>
                      <a:pt x="56974" y="176"/>
                      <a:pt x="55506"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3398100" y="2982300"/>
                <a:ext cx="729825" cy="101350"/>
              </a:xfrm>
              <a:custGeom>
                <a:avLst/>
                <a:gdLst/>
                <a:ahLst/>
                <a:cxnLst/>
                <a:rect l="l" t="t" r="r" b="b"/>
                <a:pathLst>
                  <a:path w="29193" h="4054" extrusionOk="0">
                    <a:moveTo>
                      <a:pt x="59" y="0"/>
                    </a:moveTo>
                    <a:lnTo>
                      <a:pt x="59" y="999"/>
                    </a:lnTo>
                    <a:cubicBezTo>
                      <a:pt x="1" y="1351"/>
                      <a:pt x="177" y="1704"/>
                      <a:pt x="412" y="1939"/>
                    </a:cubicBezTo>
                    <a:lnTo>
                      <a:pt x="2174" y="3701"/>
                    </a:lnTo>
                    <a:cubicBezTo>
                      <a:pt x="2409" y="3936"/>
                      <a:pt x="2702" y="4053"/>
                      <a:pt x="3055" y="4053"/>
                    </a:cubicBezTo>
                    <a:lnTo>
                      <a:pt x="29192" y="4053"/>
                    </a:lnTo>
                    <a:lnTo>
                      <a:pt x="2919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7"/>
              <p:cNvSpPr/>
              <p:nvPr/>
            </p:nvSpPr>
            <p:spPr>
              <a:xfrm>
                <a:off x="238125" y="2337700"/>
                <a:ext cx="3886850" cy="1032275"/>
              </a:xfrm>
              <a:custGeom>
                <a:avLst/>
                <a:gdLst/>
                <a:ahLst/>
                <a:cxnLst/>
                <a:rect l="l" t="t" r="r" b="b"/>
                <a:pathLst>
                  <a:path w="155474" h="41291" extrusionOk="0">
                    <a:moveTo>
                      <a:pt x="11630" y="0"/>
                    </a:moveTo>
                    <a:cubicBezTo>
                      <a:pt x="10161" y="117"/>
                      <a:pt x="8752" y="705"/>
                      <a:pt x="7577" y="1645"/>
                    </a:cubicBezTo>
                    <a:lnTo>
                      <a:pt x="1762" y="7518"/>
                    </a:lnTo>
                    <a:cubicBezTo>
                      <a:pt x="764" y="8693"/>
                      <a:pt x="176" y="10102"/>
                      <a:pt x="0" y="11629"/>
                    </a:cubicBezTo>
                    <a:lnTo>
                      <a:pt x="0" y="19911"/>
                    </a:lnTo>
                    <a:cubicBezTo>
                      <a:pt x="0" y="23905"/>
                      <a:pt x="1880" y="25784"/>
                      <a:pt x="5815" y="25784"/>
                    </a:cubicBezTo>
                    <a:lnTo>
                      <a:pt x="41879" y="25784"/>
                    </a:lnTo>
                    <a:lnTo>
                      <a:pt x="41879" y="26900"/>
                    </a:lnTo>
                    <a:cubicBezTo>
                      <a:pt x="41820" y="27194"/>
                      <a:pt x="41702" y="27546"/>
                      <a:pt x="41468" y="27781"/>
                    </a:cubicBezTo>
                    <a:lnTo>
                      <a:pt x="39764" y="29485"/>
                    </a:lnTo>
                    <a:cubicBezTo>
                      <a:pt x="39529" y="29778"/>
                      <a:pt x="39177" y="29896"/>
                      <a:pt x="38824" y="29896"/>
                    </a:cubicBezTo>
                    <a:lnTo>
                      <a:pt x="1645" y="29896"/>
                    </a:lnTo>
                    <a:lnTo>
                      <a:pt x="1645" y="41290"/>
                    </a:lnTo>
                    <a:lnTo>
                      <a:pt x="44404" y="41290"/>
                    </a:lnTo>
                    <a:cubicBezTo>
                      <a:pt x="45990" y="41232"/>
                      <a:pt x="47459" y="40586"/>
                      <a:pt x="48633" y="39528"/>
                    </a:cubicBezTo>
                    <a:lnTo>
                      <a:pt x="54389" y="33714"/>
                    </a:lnTo>
                    <a:cubicBezTo>
                      <a:pt x="55329" y="32480"/>
                      <a:pt x="55917" y="31012"/>
                      <a:pt x="56034" y="29485"/>
                    </a:cubicBezTo>
                    <a:lnTo>
                      <a:pt x="56034" y="41290"/>
                    </a:lnTo>
                    <a:lnTo>
                      <a:pt x="70601" y="41290"/>
                    </a:lnTo>
                    <a:lnTo>
                      <a:pt x="70601" y="26548"/>
                    </a:lnTo>
                    <a:lnTo>
                      <a:pt x="97208" y="26548"/>
                    </a:lnTo>
                    <a:lnTo>
                      <a:pt x="97208" y="41290"/>
                    </a:lnTo>
                    <a:lnTo>
                      <a:pt x="121936" y="41290"/>
                    </a:lnTo>
                    <a:cubicBezTo>
                      <a:pt x="122053" y="41290"/>
                      <a:pt x="122229" y="41114"/>
                      <a:pt x="121877" y="40997"/>
                    </a:cubicBezTo>
                    <a:cubicBezTo>
                      <a:pt x="120878" y="40820"/>
                      <a:pt x="119997" y="40351"/>
                      <a:pt x="119234" y="39646"/>
                    </a:cubicBezTo>
                    <a:lnTo>
                      <a:pt x="113419" y="33772"/>
                    </a:lnTo>
                    <a:cubicBezTo>
                      <a:pt x="112479" y="32539"/>
                      <a:pt x="111892" y="31071"/>
                      <a:pt x="111774" y="29543"/>
                    </a:cubicBezTo>
                    <a:lnTo>
                      <a:pt x="111774" y="21497"/>
                    </a:lnTo>
                    <a:cubicBezTo>
                      <a:pt x="111774" y="17503"/>
                      <a:pt x="113654" y="15623"/>
                      <a:pt x="117589" y="15623"/>
                    </a:cubicBezTo>
                    <a:lnTo>
                      <a:pt x="155474" y="15623"/>
                    </a:lnTo>
                    <a:lnTo>
                      <a:pt x="155474" y="14155"/>
                    </a:lnTo>
                    <a:cubicBezTo>
                      <a:pt x="155474" y="13861"/>
                      <a:pt x="155356" y="13568"/>
                      <a:pt x="155180" y="13391"/>
                    </a:cubicBezTo>
                    <a:lnTo>
                      <a:pt x="153477" y="11688"/>
                    </a:lnTo>
                    <a:cubicBezTo>
                      <a:pt x="153242" y="11512"/>
                      <a:pt x="153007" y="11394"/>
                      <a:pt x="152713" y="11394"/>
                    </a:cubicBezTo>
                    <a:lnTo>
                      <a:pt x="113536" y="11394"/>
                    </a:lnTo>
                    <a:lnTo>
                      <a:pt x="113536" y="0"/>
                    </a:lnTo>
                    <a:lnTo>
                      <a:pt x="97267" y="0"/>
                    </a:lnTo>
                    <a:lnTo>
                      <a:pt x="97267" y="14684"/>
                    </a:lnTo>
                    <a:lnTo>
                      <a:pt x="70659" y="14684"/>
                    </a:lnTo>
                    <a:lnTo>
                      <a:pt x="70659" y="0"/>
                    </a:lnTo>
                    <a:lnTo>
                      <a:pt x="56093" y="0"/>
                    </a:lnTo>
                    <a:lnTo>
                      <a:pt x="56093" y="21321"/>
                    </a:lnTo>
                    <a:cubicBezTo>
                      <a:pt x="56093" y="17327"/>
                      <a:pt x="54213" y="15447"/>
                      <a:pt x="50278" y="15447"/>
                    </a:cubicBezTo>
                    <a:lnTo>
                      <a:pt x="14214" y="15447"/>
                    </a:lnTo>
                    <a:lnTo>
                      <a:pt x="14214" y="14390"/>
                    </a:lnTo>
                    <a:cubicBezTo>
                      <a:pt x="14214" y="13979"/>
                      <a:pt x="14390" y="13568"/>
                      <a:pt x="14684" y="13333"/>
                    </a:cubicBezTo>
                    <a:lnTo>
                      <a:pt x="16152" y="11864"/>
                    </a:lnTo>
                    <a:cubicBezTo>
                      <a:pt x="16446" y="11571"/>
                      <a:pt x="16798" y="11394"/>
                      <a:pt x="17210" y="11394"/>
                    </a:cubicBezTo>
                    <a:lnTo>
                      <a:pt x="53861" y="11394"/>
                    </a:lnTo>
                    <a:lnTo>
                      <a:pt x="538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 name="Google Shape;55;p7"/>
            <p:cNvSpPr txBox="1"/>
            <p:nvPr/>
          </p:nvSpPr>
          <p:spPr>
            <a:xfrm>
              <a:off x="5212218" y="4832131"/>
              <a:ext cx="3087000" cy="2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33" b="1">
                  <a:solidFill>
                    <a:srgbClr val="D9D9D9"/>
                  </a:solidFill>
                  <a:latin typeface="Proxima Nova"/>
                  <a:ea typeface="Proxima Nova"/>
                  <a:cs typeface="Proxima Nova"/>
                  <a:sym typeface="Proxima Nova"/>
                </a:rPr>
                <a:t>Confidential </a:t>
              </a:r>
              <a:r>
                <a:rPr lang="en" sz="933">
                  <a:solidFill>
                    <a:srgbClr val="D9D9D9"/>
                  </a:solidFill>
                  <a:latin typeface="Proxima Nova"/>
                  <a:ea typeface="Proxima Nova"/>
                  <a:cs typeface="Proxima Nova"/>
                  <a:sym typeface="Proxima Nova"/>
                </a:rPr>
                <a:t> </a:t>
              </a:r>
              <a:r>
                <a:rPr lang="en" sz="1333" b="1">
                  <a:solidFill>
                    <a:srgbClr val="D9D9D9"/>
                  </a:solidFill>
                  <a:latin typeface="Proxima Nova"/>
                  <a:ea typeface="Proxima Nova"/>
                  <a:cs typeface="Proxima Nova"/>
                  <a:sym typeface="Proxima Nova"/>
                </a:rPr>
                <a:t>/ </a:t>
              </a:r>
              <a:endParaRPr sz="1333" b="1">
                <a:solidFill>
                  <a:srgbClr val="D9D9D9"/>
                </a:solidFill>
                <a:latin typeface="Proxima Nova"/>
                <a:ea typeface="Proxima Nova"/>
                <a:cs typeface="Proxima Nova"/>
                <a:sym typeface="Proxima Nova"/>
              </a:endParaRPr>
            </a:p>
            <a:p>
              <a:pPr marL="0" lvl="0" indent="0" algn="r" rtl="0">
                <a:spcBef>
                  <a:spcPts val="0"/>
                </a:spcBef>
                <a:spcAft>
                  <a:spcPts val="0"/>
                </a:spcAft>
                <a:buNone/>
              </a:pPr>
              <a:endParaRPr sz="1067">
                <a:solidFill>
                  <a:srgbClr val="B7B7B7"/>
                </a:solidFill>
                <a:latin typeface="Proxima Nova"/>
                <a:ea typeface="Proxima Nova"/>
                <a:cs typeface="Proxima Nova"/>
                <a:sym typeface="Proxima Nova"/>
              </a:endParaRPr>
            </a:p>
          </p:txBody>
        </p:sp>
      </p:grpSp>
      <p:sp>
        <p:nvSpPr>
          <p:cNvPr id="56" name="Google Shape;56;p7"/>
          <p:cNvSpPr txBox="1">
            <a:spLocks noGrp="1"/>
          </p:cNvSpPr>
          <p:nvPr>
            <p:ph type="subTitle" idx="1"/>
          </p:nvPr>
        </p:nvSpPr>
        <p:spPr>
          <a:xfrm>
            <a:off x="843033" y="756011"/>
            <a:ext cx="10920800" cy="3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D90000"/>
              </a:buClr>
              <a:buSzPts val="1600"/>
              <a:buFont typeface="Proxima Nova"/>
              <a:buNone/>
              <a:defRPr sz="2133">
                <a:solidFill>
                  <a:srgbClr val="D90000"/>
                </a:solidFill>
                <a:latin typeface="Proxima Nova"/>
                <a:ea typeface="Proxima Nova"/>
                <a:cs typeface="Proxima Nova"/>
                <a:sym typeface="Proxima Nova"/>
              </a:defRPr>
            </a:lvl1pPr>
            <a:lvl2pPr lvl="1"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2pPr>
            <a:lvl3pPr lvl="2"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3pPr>
            <a:lvl4pPr lvl="3"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4pPr>
            <a:lvl5pPr lvl="4"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5pPr>
            <a:lvl6pPr lvl="5"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6pPr>
            <a:lvl7pPr lvl="6"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7pPr>
            <a:lvl8pPr lvl="7"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8pPr>
            <a:lvl9pPr lvl="8" rtl="0">
              <a:lnSpc>
                <a:spcPct val="100000"/>
              </a:lnSpc>
              <a:spcBef>
                <a:spcPts val="0"/>
              </a:spcBef>
              <a:spcAft>
                <a:spcPts val="0"/>
              </a:spcAft>
              <a:buClr>
                <a:srgbClr val="4AC4CE"/>
              </a:buClr>
              <a:buSzPts val="1600"/>
              <a:buFont typeface="Proxima Nova"/>
              <a:buNone/>
              <a:defRPr sz="2133">
                <a:solidFill>
                  <a:srgbClr val="4AC4CE"/>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58073813"/>
      </p:ext>
    </p:extLst>
  </p:cSld>
  <p:clrMapOvr>
    <a:masterClrMapping/>
  </p:clrMapOvr>
  <p:extLst>
    <p:ext uri="{DCECCB84-F9BA-43D5-87BE-67443E8EF086}">
      <p15:sldGuideLst xmlns:p15="http://schemas.microsoft.com/office/powerpoint/2012/main">
        <p15:guide id="1" orient="horz" pos="325">
          <p15:clr>
            <a:srgbClr val="FA7B17"/>
          </p15:clr>
        </p15:guide>
        <p15:guide id="2" pos="402">
          <p15:clr>
            <a:srgbClr val="FA7B17"/>
          </p15:clr>
        </p15:guide>
        <p15:guide id="3" orient="horz" pos="511">
          <p15:clr>
            <a:srgbClr val="FA7B17"/>
          </p15:clr>
        </p15:guide>
        <p15:guide id="4" pos="201">
          <p15:clr>
            <a:srgbClr val="FA7B17"/>
          </p15:clr>
        </p15:guide>
        <p15:guide id="5" pos="5358">
          <p15:clr>
            <a:srgbClr val="FA7B17"/>
          </p15:clr>
        </p15:guide>
        <p15:guide id="6" pos="5555">
          <p15:clr>
            <a:srgbClr val="FA7B17"/>
          </p15:clr>
        </p15:guide>
        <p15:guide id="7" orient="horz" pos="698">
          <p15:clr>
            <a:srgbClr val="FA7B17"/>
          </p15:clr>
        </p15:guide>
        <p15:guide id="8" orient="horz" pos="3067">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51B3-13A1-8749-8C26-3ABEC7E4AC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5608C9-4148-4944-97D2-4A04330A9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86D025-E94D-8F47-89CC-EBFD5B76573D}"/>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5" name="Footer Placeholder 4">
            <a:extLst>
              <a:ext uri="{FF2B5EF4-FFF2-40B4-BE49-F238E27FC236}">
                <a16:creationId xmlns:a16="http://schemas.microsoft.com/office/drawing/2014/main" id="{4C60C105-76AC-E140-AB93-F4D897910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43079-C689-5144-BCFA-3A8A102E52F6}"/>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419453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01D7-86EB-5943-91CB-314D47585E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C39B7-0D43-D14B-8AB5-85C6D289DF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2C5648-AEF7-3B46-8D01-CB1647B0DA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9FA87C-D60E-664C-8EC3-950AF183F02D}"/>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6" name="Footer Placeholder 5">
            <a:extLst>
              <a:ext uri="{FF2B5EF4-FFF2-40B4-BE49-F238E27FC236}">
                <a16:creationId xmlns:a16="http://schemas.microsoft.com/office/drawing/2014/main" id="{E9FCA772-CE0A-9942-88C9-027AEE45B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9C949-81C2-2E44-A4FC-8FCFE85C8767}"/>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416391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E31-0604-DD4E-A17D-52721C1B83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FBD61F-8B85-7847-BEC1-1AD2C48D78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DD5FDC-18FB-BA47-82FB-C8503493B5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4F30FD-EBA3-2E4D-B119-8475454F72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F31338-0585-2F4C-BCC2-F8519985D5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508DCB-69F9-834C-8642-F67AA9BC14C7}"/>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8" name="Footer Placeholder 7">
            <a:extLst>
              <a:ext uri="{FF2B5EF4-FFF2-40B4-BE49-F238E27FC236}">
                <a16:creationId xmlns:a16="http://schemas.microsoft.com/office/drawing/2014/main" id="{4D2F427E-DF2D-A347-BB41-D85979864F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A5D7B9-AC8F-BE4A-A8CA-3620010CD1D9}"/>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237089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0BE2-9056-314B-995B-9BBF01A744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5F5F96-6D7F-864B-B111-B9B9AA871F9B}"/>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4" name="Footer Placeholder 3">
            <a:extLst>
              <a:ext uri="{FF2B5EF4-FFF2-40B4-BE49-F238E27FC236}">
                <a16:creationId xmlns:a16="http://schemas.microsoft.com/office/drawing/2014/main" id="{130079A6-E7C6-5C43-A8FB-39C9920611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1C058-E072-FB4D-BFDA-5B4ABF834014}"/>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1901176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51B115-6E97-BC46-B681-46130EA1DD07}"/>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3" name="Footer Placeholder 2">
            <a:extLst>
              <a:ext uri="{FF2B5EF4-FFF2-40B4-BE49-F238E27FC236}">
                <a16:creationId xmlns:a16="http://schemas.microsoft.com/office/drawing/2014/main" id="{90B2398B-57E5-AE4A-8EC6-A27B5B2892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BD1CD6-D326-754E-9A82-70F77D6CD0BF}"/>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898488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3D7B-9B2D-424A-85BB-D9A8C123D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76CAE3-576E-224E-B78C-D52F6EFD4A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B028EA-C347-2E4A-B178-E9B2C152D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AE53F0-807C-B645-8D3F-2C053A9BF519}"/>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6" name="Footer Placeholder 5">
            <a:extLst>
              <a:ext uri="{FF2B5EF4-FFF2-40B4-BE49-F238E27FC236}">
                <a16:creationId xmlns:a16="http://schemas.microsoft.com/office/drawing/2014/main" id="{C05DE0B6-A7AB-744F-96BF-1E92E2FA4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BB71F-B7BC-4D44-A7C3-D7F2B2D4631F}"/>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3037275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D361-FE63-1146-B0EE-67E201856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B51DFD-2C54-CC42-B420-CCE7AED5D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215C8D-B3F4-FA42-9332-C074A257AA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2C3FFD-2514-064F-B13A-914742D0D488}"/>
              </a:ext>
            </a:extLst>
          </p:cNvPr>
          <p:cNvSpPr>
            <a:spLocks noGrp="1"/>
          </p:cNvSpPr>
          <p:nvPr>
            <p:ph type="dt" sz="half" idx="10"/>
          </p:nvPr>
        </p:nvSpPr>
        <p:spPr/>
        <p:txBody>
          <a:bodyPr/>
          <a:lstStyle/>
          <a:p>
            <a:fld id="{86D17A51-8347-C542-A1B4-29DB1483BC7B}" type="datetimeFigureOut">
              <a:rPr lang="en-US" smtClean="0"/>
              <a:t>9/22/21</a:t>
            </a:fld>
            <a:endParaRPr lang="en-US"/>
          </a:p>
        </p:txBody>
      </p:sp>
      <p:sp>
        <p:nvSpPr>
          <p:cNvPr id="6" name="Footer Placeholder 5">
            <a:extLst>
              <a:ext uri="{FF2B5EF4-FFF2-40B4-BE49-F238E27FC236}">
                <a16:creationId xmlns:a16="http://schemas.microsoft.com/office/drawing/2014/main" id="{6E8E1687-182D-1A49-AD61-7F3E25363C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BBEFD-B0FB-DD42-9427-34D47ED5D62E}"/>
              </a:ext>
            </a:extLst>
          </p:cNvPr>
          <p:cNvSpPr>
            <a:spLocks noGrp="1"/>
          </p:cNvSpPr>
          <p:nvPr>
            <p:ph type="sldNum" sz="quarter" idx="12"/>
          </p:nvPr>
        </p:nvSpPr>
        <p:spPr/>
        <p:txBody>
          <a:bodyPr/>
          <a:lstStyle/>
          <a:p>
            <a:fld id="{585A7E90-4F0F-7145-87AD-EB9418820684}" type="slidenum">
              <a:rPr lang="en-US" smtClean="0"/>
              <a:t>‹#›</a:t>
            </a:fld>
            <a:endParaRPr lang="en-US"/>
          </a:p>
        </p:txBody>
      </p:sp>
    </p:spTree>
    <p:extLst>
      <p:ext uri="{BB962C8B-B14F-4D97-AF65-F5344CB8AC3E}">
        <p14:creationId xmlns:p14="http://schemas.microsoft.com/office/powerpoint/2010/main" val="72705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663B8-88D4-A041-9DED-3634B17B34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4A9BA-EDB7-644A-9D34-78CA6DBD10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0314A-4ECD-3347-91BA-43739877A6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D17A51-8347-C542-A1B4-29DB1483BC7B}" type="datetimeFigureOut">
              <a:rPr lang="en-US" smtClean="0"/>
              <a:t>9/22/21</a:t>
            </a:fld>
            <a:endParaRPr lang="en-US"/>
          </a:p>
        </p:txBody>
      </p:sp>
      <p:sp>
        <p:nvSpPr>
          <p:cNvPr id="5" name="Footer Placeholder 4">
            <a:extLst>
              <a:ext uri="{FF2B5EF4-FFF2-40B4-BE49-F238E27FC236}">
                <a16:creationId xmlns:a16="http://schemas.microsoft.com/office/drawing/2014/main" id="{745AD91E-5CC3-B046-BD38-6A5A07E2D3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A86A98-0521-D64B-8CA8-10AF75B50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A7E90-4F0F-7145-87AD-EB9418820684}" type="slidenum">
              <a:rPr lang="en-US" smtClean="0"/>
              <a:t>‹#›</a:t>
            </a:fld>
            <a:endParaRPr lang="en-US"/>
          </a:p>
        </p:txBody>
      </p:sp>
    </p:spTree>
    <p:extLst>
      <p:ext uri="{BB962C8B-B14F-4D97-AF65-F5344CB8AC3E}">
        <p14:creationId xmlns:p14="http://schemas.microsoft.com/office/powerpoint/2010/main" val="4108620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71" r:id="rId16"/>
    <p:sldLayoutId id="2147483672" r:id="rId17"/>
    <p:sldLayoutId id="2147483673" r:id="rId18"/>
    <p:sldLayoutId id="2147483674" r:id="rId19"/>
    <p:sldLayoutId id="214748367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42.png"/><Relationship Id="rId17" Type="http://schemas.openxmlformats.org/officeDocument/2006/relationships/image" Target="../media/image66.png"/><Relationship Id="rId2" Type="http://schemas.openxmlformats.org/officeDocument/2006/relationships/notesSlide" Target="../notesSlides/notesSlide5.xml"/><Relationship Id="rId16" Type="http://schemas.openxmlformats.org/officeDocument/2006/relationships/image" Target="../media/image65.svg"/><Relationship Id="rId1" Type="http://schemas.openxmlformats.org/officeDocument/2006/relationships/slideLayout" Target="../slideLayouts/slideLayout18.xml"/><Relationship Id="rId6" Type="http://schemas.openxmlformats.org/officeDocument/2006/relationships/image" Target="../media/image57.sv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70.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76.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1.jp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24.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85.sv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7.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partners.f5.com/en-us/Program/Incentives/shadow-for-cash-se-incentive-for-fy20-35204"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
          <p:cNvSpPr txBox="1">
            <a:spLocks noGrp="1"/>
          </p:cNvSpPr>
          <p:nvPr>
            <p:ph type="ctrTitle"/>
          </p:nvPr>
        </p:nvSpPr>
        <p:spPr>
          <a:xfrm>
            <a:off x="457200" y="604539"/>
            <a:ext cx="8019600" cy="2971800"/>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lt1"/>
              </a:buClr>
              <a:buSzPts val="6000"/>
              <a:buFont typeface="Arial"/>
              <a:buNone/>
            </a:pPr>
            <a:r>
              <a:rPr lang="en-US"/>
              <a:t>F5 &amp; HashiCorp</a:t>
            </a:r>
            <a:endParaRPr/>
          </a:p>
        </p:txBody>
      </p:sp>
      <p:sp>
        <p:nvSpPr>
          <p:cNvPr id="205" name="Google Shape;205;p1"/>
          <p:cNvSpPr txBox="1">
            <a:spLocks noGrp="1"/>
          </p:cNvSpPr>
          <p:nvPr>
            <p:ph type="body" idx="1"/>
          </p:nvPr>
        </p:nvSpPr>
        <p:spPr>
          <a:xfrm>
            <a:off x="457200" y="3723676"/>
            <a:ext cx="7989486" cy="2677123"/>
          </a:xfrm>
          <a:prstGeom prst="rect">
            <a:avLst/>
          </a:prstGeom>
          <a:noFill/>
          <a:ln>
            <a:noFill/>
          </a:ln>
        </p:spPr>
        <p:txBody>
          <a:bodyPr spcFirstLastPara="1" wrap="square" lIns="0" tIns="0" rIns="0" bIns="0" anchor="t" anchorCtr="0">
            <a:normAutofit/>
          </a:bodyPr>
          <a:lstStyle/>
          <a:p>
            <a:pPr marL="342900" lvl="0" indent="-342900" algn="l" rtl="0">
              <a:lnSpc>
                <a:spcPct val="120000"/>
              </a:lnSpc>
              <a:spcBef>
                <a:spcPts val="0"/>
              </a:spcBef>
              <a:spcAft>
                <a:spcPts val="0"/>
              </a:spcAft>
              <a:buClr>
                <a:schemeClr val="lt1"/>
              </a:buClr>
              <a:buSzPts val="2400"/>
              <a:buFont typeface="Arial"/>
              <a:buNone/>
            </a:pPr>
            <a:r>
              <a:rPr lang="en-US"/>
              <a:t>SMOKE THE COMPETITION</a:t>
            </a:r>
            <a:endParaRPr/>
          </a:p>
        </p:txBody>
      </p:sp>
      <p:pic>
        <p:nvPicPr>
          <p:cNvPr id="206" name="Google Shape;206;p1"/>
          <p:cNvPicPr preferRelativeResize="0"/>
          <p:nvPr/>
        </p:nvPicPr>
        <p:blipFill rotWithShape="1">
          <a:blip r:embed="rId3">
            <a:alphaModFix/>
          </a:blip>
          <a:srcRect/>
          <a:stretch/>
        </p:blipFill>
        <p:spPr>
          <a:xfrm>
            <a:off x="7927411" y="2461352"/>
            <a:ext cx="3440515" cy="19352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89">
            <a:extLst>
              <a:ext uri="{FF2B5EF4-FFF2-40B4-BE49-F238E27FC236}">
                <a16:creationId xmlns:a16="http://schemas.microsoft.com/office/drawing/2014/main" id="{580F30E3-DCA6-4A68-ADF5-1B4CC4F7DA77}"/>
              </a:ext>
            </a:extLst>
          </p:cNvPr>
          <p:cNvSpPr>
            <a:spLocks noGrp="1"/>
          </p:cNvSpPr>
          <p:nvPr>
            <p:ph type="title"/>
          </p:nvPr>
        </p:nvSpPr>
        <p:spPr/>
        <p:txBody>
          <a:bodyPr anchor="t"/>
          <a:lstStyle/>
          <a:p>
            <a:r>
              <a:rPr lang="en-US" sz="4000" spc="-71" dirty="0"/>
              <a:t>The Future: Single view of customer trust &amp; safety</a:t>
            </a:r>
            <a:endParaRPr lang="en-US" dirty="0"/>
          </a:p>
        </p:txBody>
      </p:sp>
      <p:pic>
        <p:nvPicPr>
          <p:cNvPr id="123" name="Graphic 122">
            <a:extLst>
              <a:ext uri="{FF2B5EF4-FFF2-40B4-BE49-F238E27FC236}">
                <a16:creationId xmlns:a16="http://schemas.microsoft.com/office/drawing/2014/main" id="{56C5DC07-06F2-453F-9088-22C862C9E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8766" y="4847861"/>
            <a:ext cx="422687" cy="422687"/>
          </a:xfrm>
          <a:prstGeom prst="rect">
            <a:avLst/>
          </a:prstGeom>
        </p:spPr>
      </p:pic>
      <p:pic>
        <p:nvPicPr>
          <p:cNvPr id="213" name="Graphic 212">
            <a:extLst>
              <a:ext uri="{FF2B5EF4-FFF2-40B4-BE49-F238E27FC236}">
                <a16:creationId xmlns:a16="http://schemas.microsoft.com/office/drawing/2014/main" id="{1AA58085-C6DF-462E-AB7C-FE9840DFE3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2577" y="4909437"/>
            <a:ext cx="345871" cy="345871"/>
          </a:xfrm>
          <a:prstGeom prst="rect">
            <a:avLst/>
          </a:prstGeom>
        </p:spPr>
      </p:pic>
      <p:sp>
        <p:nvSpPr>
          <p:cNvPr id="231" name="TextBox 230">
            <a:extLst>
              <a:ext uri="{FF2B5EF4-FFF2-40B4-BE49-F238E27FC236}">
                <a16:creationId xmlns:a16="http://schemas.microsoft.com/office/drawing/2014/main" id="{57933D1A-0A78-49C0-8470-04B7D09F08EB}"/>
              </a:ext>
            </a:extLst>
          </p:cNvPr>
          <p:cNvSpPr txBox="1"/>
          <p:nvPr/>
        </p:nvSpPr>
        <p:spPr>
          <a:xfrm>
            <a:off x="8922888" y="5381344"/>
            <a:ext cx="1081344" cy="332399"/>
          </a:xfrm>
          <a:prstGeom prst="rect">
            <a:avLst/>
          </a:prstGeom>
          <a:noFill/>
        </p:spPr>
        <p:txBody>
          <a:bodyPr wrap="square" lIns="0" tIns="0" rIns="0" bIns="0" rtlCol="0" anchor="t">
            <a:spAutoFit/>
          </a:bodyPr>
          <a:lstStyle/>
          <a:p>
            <a:pPr algn="ctr">
              <a:lnSpc>
                <a:spcPct val="90000"/>
              </a:lnSpc>
              <a:defRPr/>
            </a:pPr>
            <a:r>
              <a:rPr lang="en-US" sz="933" b="1">
                <a:solidFill>
                  <a:schemeClr val="accent3"/>
                </a:solidFill>
                <a:latin typeface="Arial"/>
              </a:rPr>
              <a:t>U</a:t>
            </a:r>
            <a:r>
              <a:rPr lang="en-US" sz="1200" b="1">
                <a:solidFill>
                  <a:schemeClr val="accent3"/>
                </a:solidFill>
                <a:latin typeface="Arial"/>
              </a:rPr>
              <a:t>ser </a:t>
            </a:r>
            <a:r>
              <a:rPr lang="en-US" sz="1200" b="1">
                <a:solidFill>
                  <a:schemeClr val="accent3"/>
                </a:solidFill>
              </a:rPr>
              <a:t>behavior Analytics </a:t>
            </a:r>
            <a:endParaRPr lang="en-US" sz="1200" b="1">
              <a:solidFill>
                <a:schemeClr val="accent3"/>
              </a:solidFill>
              <a:latin typeface="Arial"/>
            </a:endParaRPr>
          </a:p>
        </p:txBody>
      </p:sp>
      <p:sp>
        <p:nvSpPr>
          <p:cNvPr id="232" name="TextBox 231">
            <a:extLst>
              <a:ext uri="{FF2B5EF4-FFF2-40B4-BE49-F238E27FC236}">
                <a16:creationId xmlns:a16="http://schemas.microsoft.com/office/drawing/2014/main" id="{09BFF9ED-9E06-496A-AC1B-397DF98DBFB7}"/>
              </a:ext>
            </a:extLst>
          </p:cNvPr>
          <p:cNvSpPr txBox="1"/>
          <p:nvPr/>
        </p:nvSpPr>
        <p:spPr>
          <a:xfrm>
            <a:off x="6064018" y="5458314"/>
            <a:ext cx="2058857" cy="332399"/>
          </a:xfrm>
          <a:prstGeom prst="rect">
            <a:avLst/>
          </a:prstGeom>
          <a:noFill/>
        </p:spPr>
        <p:txBody>
          <a:bodyPr wrap="square" lIns="0" tIns="0" rIns="0" bIns="0" rtlCol="0" anchor="t">
            <a:spAutoFit/>
          </a:bodyPr>
          <a:lstStyle/>
          <a:p>
            <a:pPr algn="ctr">
              <a:lnSpc>
                <a:spcPct val="90000"/>
              </a:lnSpc>
              <a:defRPr/>
            </a:pPr>
            <a:r>
              <a:rPr lang="en-US" sz="1200" b="1">
                <a:solidFill>
                  <a:schemeClr val="accent3"/>
                </a:solidFill>
              </a:rPr>
              <a:t>Identity &amp; Authentication Analytics  </a:t>
            </a:r>
            <a:endParaRPr lang="en-US" sz="1200">
              <a:solidFill>
                <a:schemeClr val="accent3"/>
              </a:solidFill>
            </a:endParaRPr>
          </a:p>
        </p:txBody>
      </p:sp>
      <p:grpSp>
        <p:nvGrpSpPr>
          <p:cNvPr id="23" name="Group 22">
            <a:extLst>
              <a:ext uri="{FF2B5EF4-FFF2-40B4-BE49-F238E27FC236}">
                <a16:creationId xmlns:a16="http://schemas.microsoft.com/office/drawing/2014/main" id="{AC716603-0216-48B3-870A-CFCEFC088754}"/>
              </a:ext>
            </a:extLst>
          </p:cNvPr>
          <p:cNvGrpSpPr/>
          <p:nvPr/>
        </p:nvGrpSpPr>
        <p:grpSpPr>
          <a:xfrm>
            <a:off x="-23087" y="4761516"/>
            <a:ext cx="5960289" cy="1051776"/>
            <a:chOff x="312577" y="4065940"/>
            <a:chExt cx="5643812" cy="1044094"/>
          </a:xfrm>
        </p:grpSpPr>
        <p:grpSp>
          <p:nvGrpSpPr>
            <p:cNvPr id="5" name="Group 4">
              <a:extLst>
                <a:ext uri="{FF2B5EF4-FFF2-40B4-BE49-F238E27FC236}">
                  <a16:creationId xmlns:a16="http://schemas.microsoft.com/office/drawing/2014/main" id="{79383A74-5E54-4C18-9EF0-4D4FB1943B6F}"/>
                </a:ext>
              </a:extLst>
            </p:cNvPr>
            <p:cNvGrpSpPr/>
            <p:nvPr/>
          </p:nvGrpSpPr>
          <p:grpSpPr>
            <a:xfrm>
              <a:off x="312577" y="4065940"/>
              <a:ext cx="1338636" cy="1044094"/>
              <a:chOff x="312577" y="4065940"/>
              <a:chExt cx="1338636" cy="1044094"/>
            </a:xfrm>
          </p:grpSpPr>
          <p:sp>
            <p:nvSpPr>
              <p:cNvPr id="97" name="TextBox 96">
                <a:extLst>
                  <a:ext uri="{FF2B5EF4-FFF2-40B4-BE49-F238E27FC236}">
                    <a16:creationId xmlns:a16="http://schemas.microsoft.com/office/drawing/2014/main" id="{8E653718-DAB0-499E-A54E-BD6B7F561ED9}"/>
                  </a:ext>
                </a:extLst>
              </p:cNvPr>
              <p:cNvSpPr txBox="1"/>
              <p:nvPr/>
            </p:nvSpPr>
            <p:spPr>
              <a:xfrm>
                <a:off x="312577" y="4885916"/>
                <a:ext cx="1338636" cy="224118"/>
              </a:xfrm>
              <a:prstGeom prst="rect">
                <a:avLst/>
              </a:prstGeom>
              <a:noFill/>
            </p:spPr>
            <p:txBody>
              <a:bodyPr wrap="square" lIns="0" tIns="0" rIns="0" bIns="0" rtlCol="0" anchor="t">
                <a:spAutoFit/>
              </a:bodyPr>
              <a:lstStyle/>
              <a:p>
                <a:pPr algn="ctr">
                  <a:defRPr/>
                </a:pPr>
                <a:r>
                  <a:rPr lang="en-US" sz="1467" b="1">
                    <a:solidFill>
                      <a:srgbClr val="1D9CD3"/>
                    </a:solidFill>
                    <a:latin typeface="+mj-lt"/>
                  </a:rPr>
                  <a:t>Customers</a:t>
                </a:r>
              </a:p>
            </p:txBody>
          </p:sp>
          <p:grpSp>
            <p:nvGrpSpPr>
              <p:cNvPr id="98" name="Group 97">
                <a:extLst>
                  <a:ext uri="{FF2B5EF4-FFF2-40B4-BE49-F238E27FC236}">
                    <a16:creationId xmlns:a16="http://schemas.microsoft.com/office/drawing/2014/main" id="{04562B3F-6A75-4D32-82E3-09C68551AAAE}"/>
                  </a:ext>
                </a:extLst>
              </p:cNvPr>
              <p:cNvGrpSpPr/>
              <p:nvPr/>
            </p:nvGrpSpPr>
            <p:grpSpPr>
              <a:xfrm>
                <a:off x="570148" y="4065940"/>
                <a:ext cx="731520" cy="731520"/>
                <a:chOff x="72240" y="2983222"/>
                <a:chExt cx="820744" cy="820744"/>
              </a:xfrm>
            </p:grpSpPr>
            <p:sp>
              <p:nvSpPr>
                <p:cNvPr id="99" name="Oval 98">
                  <a:extLst>
                    <a:ext uri="{FF2B5EF4-FFF2-40B4-BE49-F238E27FC236}">
                      <a16:creationId xmlns:a16="http://schemas.microsoft.com/office/drawing/2014/main" id="{CE38373A-C6E5-4018-8DE6-2D9A70B5958C}"/>
                    </a:ext>
                  </a:extLst>
                </p:cNvPr>
                <p:cNvSpPr/>
                <p:nvPr/>
              </p:nvSpPr>
              <p:spPr>
                <a:xfrm>
                  <a:off x="72240" y="2983222"/>
                  <a:ext cx="820744" cy="8207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200"/>
                    </a:spcBef>
                    <a:spcAft>
                      <a:spcPts val="200"/>
                    </a:spcAft>
                  </a:pPr>
                  <a:endParaRPr lang="en-US" sz="2400" kern="100">
                    <a:solidFill>
                      <a:schemeClr val="bg1"/>
                    </a:solidFill>
                    <a:latin typeface="+mj-lt"/>
                  </a:endParaRPr>
                </a:p>
              </p:txBody>
            </p:sp>
            <p:sp>
              <p:nvSpPr>
                <p:cNvPr id="100" name="Freeform 6">
                  <a:extLst>
                    <a:ext uri="{FF2B5EF4-FFF2-40B4-BE49-F238E27FC236}">
                      <a16:creationId xmlns:a16="http://schemas.microsoft.com/office/drawing/2014/main" id="{9F4F2EF1-DE7D-4A69-94B5-E8B623AFC06C}"/>
                    </a:ext>
                  </a:extLst>
                </p:cNvPr>
                <p:cNvSpPr>
                  <a:spLocks noEditPoints="1"/>
                </p:cNvSpPr>
                <p:nvPr/>
              </p:nvSpPr>
              <p:spPr bwMode="auto">
                <a:xfrm>
                  <a:off x="257748" y="3115749"/>
                  <a:ext cx="486326" cy="489611"/>
                </a:xfrm>
                <a:custGeom>
                  <a:avLst/>
                  <a:gdLst>
                    <a:gd name="T0" fmla="*/ 208 w 302"/>
                    <a:gd name="T1" fmla="*/ 284 h 302"/>
                    <a:gd name="T2" fmla="*/ 212 w 302"/>
                    <a:gd name="T3" fmla="*/ 288 h 302"/>
                    <a:gd name="T4" fmla="*/ 208 w 302"/>
                    <a:gd name="T5" fmla="*/ 292 h 302"/>
                    <a:gd name="T6" fmla="*/ 183 w 302"/>
                    <a:gd name="T7" fmla="*/ 292 h 302"/>
                    <a:gd name="T8" fmla="*/ 179 w 302"/>
                    <a:gd name="T9" fmla="*/ 288 h 302"/>
                    <a:gd name="T10" fmla="*/ 183 w 302"/>
                    <a:gd name="T11" fmla="*/ 284 h 302"/>
                    <a:gd name="T12" fmla="*/ 208 w 302"/>
                    <a:gd name="T13" fmla="*/ 284 h 302"/>
                    <a:gd name="T14" fmla="*/ 298 w 302"/>
                    <a:gd name="T15" fmla="*/ 284 h 302"/>
                    <a:gd name="T16" fmla="*/ 294 w 302"/>
                    <a:gd name="T17" fmla="*/ 288 h 302"/>
                    <a:gd name="T18" fmla="*/ 290 w 302"/>
                    <a:gd name="T19" fmla="*/ 294 h 302"/>
                    <a:gd name="T20" fmla="*/ 101 w 302"/>
                    <a:gd name="T21" fmla="*/ 294 h 302"/>
                    <a:gd name="T22" fmla="*/ 97 w 302"/>
                    <a:gd name="T23" fmla="*/ 288 h 302"/>
                    <a:gd name="T24" fmla="*/ 101 w 302"/>
                    <a:gd name="T25" fmla="*/ 282 h 302"/>
                    <a:gd name="T26" fmla="*/ 291 w 302"/>
                    <a:gd name="T27" fmla="*/ 282 h 302"/>
                    <a:gd name="T28" fmla="*/ 295 w 302"/>
                    <a:gd name="T29" fmla="*/ 278 h 302"/>
                    <a:gd name="T30" fmla="*/ 295 w 302"/>
                    <a:gd name="T31" fmla="*/ 171 h 302"/>
                    <a:gd name="T32" fmla="*/ 291 w 302"/>
                    <a:gd name="T33" fmla="*/ 167 h 302"/>
                    <a:gd name="T34" fmla="*/ 100 w 302"/>
                    <a:gd name="T35" fmla="*/ 167 h 302"/>
                    <a:gd name="T36" fmla="*/ 96 w 302"/>
                    <a:gd name="T37" fmla="*/ 171 h 302"/>
                    <a:gd name="T38" fmla="*/ 96 w 302"/>
                    <a:gd name="T39" fmla="*/ 265 h 302"/>
                    <a:gd name="T40" fmla="*/ 100 w 302"/>
                    <a:gd name="T41" fmla="*/ 269 h 302"/>
                    <a:gd name="T42" fmla="*/ 104 w 302"/>
                    <a:gd name="T43" fmla="*/ 265 h 302"/>
                    <a:gd name="T44" fmla="*/ 104 w 302"/>
                    <a:gd name="T45" fmla="*/ 175 h 302"/>
                    <a:gd name="T46" fmla="*/ 287 w 302"/>
                    <a:gd name="T47" fmla="*/ 175 h 302"/>
                    <a:gd name="T48" fmla="*/ 287 w 302"/>
                    <a:gd name="T49" fmla="*/ 274 h 302"/>
                    <a:gd name="T50" fmla="*/ 100 w 302"/>
                    <a:gd name="T51" fmla="*/ 274 h 302"/>
                    <a:gd name="T52" fmla="*/ 98 w 302"/>
                    <a:gd name="T53" fmla="*/ 274 h 302"/>
                    <a:gd name="T54" fmla="*/ 89 w 302"/>
                    <a:gd name="T55" fmla="*/ 288 h 302"/>
                    <a:gd name="T56" fmla="*/ 98 w 302"/>
                    <a:gd name="T57" fmla="*/ 302 h 302"/>
                    <a:gd name="T58" fmla="*/ 100 w 302"/>
                    <a:gd name="T59" fmla="*/ 302 h 302"/>
                    <a:gd name="T60" fmla="*/ 291 w 302"/>
                    <a:gd name="T61" fmla="*/ 302 h 302"/>
                    <a:gd name="T62" fmla="*/ 293 w 302"/>
                    <a:gd name="T63" fmla="*/ 302 h 302"/>
                    <a:gd name="T64" fmla="*/ 302 w 302"/>
                    <a:gd name="T65" fmla="*/ 288 h 302"/>
                    <a:gd name="T66" fmla="*/ 298 w 302"/>
                    <a:gd name="T67" fmla="*/ 284 h 302"/>
                    <a:gd name="T68" fmla="*/ 99 w 302"/>
                    <a:gd name="T69" fmla="*/ 135 h 302"/>
                    <a:gd name="T70" fmla="*/ 83 w 302"/>
                    <a:gd name="T71" fmla="*/ 135 h 302"/>
                    <a:gd name="T72" fmla="*/ 8 w 302"/>
                    <a:gd name="T73" fmla="*/ 209 h 302"/>
                    <a:gd name="T74" fmla="*/ 8 w 302"/>
                    <a:gd name="T75" fmla="*/ 288 h 302"/>
                    <a:gd name="T76" fmla="*/ 4 w 302"/>
                    <a:gd name="T77" fmla="*/ 292 h 302"/>
                    <a:gd name="T78" fmla="*/ 0 w 302"/>
                    <a:gd name="T79" fmla="*/ 288 h 302"/>
                    <a:gd name="T80" fmla="*/ 0 w 302"/>
                    <a:gd name="T81" fmla="*/ 209 h 302"/>
                    <a:gd name="T82" fmla="*/ 78 w 302"/>
                    <a:gd name="T83" fmla="*/ 127 h 302"/>
                    <a:gd name="T84" fmla="*/ 44 w 302"/>
                    <a:gd name="T85" fmla="*/ 68 h 302"/>
                    <a:gd name="T86" fmla="*/ 112 w 302"/>
                    <a:gd name="T87" fmla="*/ 0 h 302"/>
                    <a:gd name="T88" fmla="*/ 180 w 302"/>
                    <a:gd name="T89" fmla="*/ 68 h 302"/>
                    <a:gd name="T90" fmla="*/ 112 w 302"/>
                    <a:gd name="T91" fmla="*/ 136 h 302"/>
                    <a:gd name="T92" fmla="*/ 99 w 302"/>
                    <a:gd name="T93" fmla="*/ 135 h 302"/>
                    <a:gd name="T94" fmla="*/ 100 w 302"/>
                    <a:gd name="T95" fmla="*/ 127 h 302"/>
                    <a:gd name="T96" fmla="*/ 113 w 302"/>
                    <a:gd name="T97" fmla="*/ 127 h 302"/>
                    <a:gd name="T98" fmla="*/ 115 w 302"/>
                    <a:gd name="T99" fmla="*/ 128 h 302"/>
                    <a:gd name="T100" fmla="*/ 172 w 302"/>
                    <a:gd name="T101" fmla="*/ 68 h 302"/>
                    <a:gd name="T102" fmla="*/ 112 w 302"/>
                    <a:gd name="T103" fmla="*/ 8 h 302"/>
                    <a:gd name="T104" fmla="*/ 52 w 302"/>
                    <a:gd name="T105" fmla="*/ 68 h 302"/>
                    <a:gd name="T106" fmla="*/ 100 w 302"/>
                    <a:gd name="T107" fmla="*/ 12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2" h="302">
                      <a:moveTo>
                        <a:pt x="208" y="284"/>
                      </a:moveTo>
                      <a:cubicBezTo>
                        <a:pt x="210" y="284"/>
                        <a:pt x="212" y="286"/>
                        <a:pt x="212" y="288"/>
                      </a:cubicBezTo>
                      <a:cubicBezTo>
                        <a:pt x="212" y="290"/>
                        <a:pt x="210" y="292"/>
                        <a:pt x="208" y="292"/>
                      </a:cubicBezTo>
                      <a:cubicBezTo>
                        <a:pt x="183" y="292"/>
                        <a:pt x="183" y="292"/>
                        <a:pt x="183" y="292"/>
                      </a:cubicBezTo>
                      <a:cubicBezTo>
                        <a:pt x="181" y="292"/>
                        <a:pt x="179" y="290"/>
                        <a:pt x="179" y="288"/>
                      </a:cubicBezTo>
                      <a:cubicBezTo>
                        <a:pt x="179" y="286"/>
                        <a:pt x="181" y="284"/>
                        <a:pt x="183" y="284"/>
                      </a:cubicBezTo>
                      <a:lnTo>
                        <a:pt x="208" y="284"/>
                      </a:lnTo>
                      <a:close/>
                      <a:moveTo>
                        <a:pt x="298" y="284"/>
                      </a:moveTo>
                      <a:cubicBezTo>
                        <a:pt x="296" y="284"/>
                        <a:pt x="294" y="286"/>
                        <a:pt x="294" y="288"/>
                      </a:cubicBezTo>
                      <a:cubicBezTo>
                        <a:pt x="294" y="291"/>
                        <a:pt x="292" y="293"/>
                        <a:pt x="290" y="294"/>
                      </a:cubicBezTo>
                      <a:cubicBezTo>
                        <a:pt x="101" y="294"/>
                        <a:pt x="101" y="294"/>
                        <a:pt x="101" y="294"/>
                      </a:cubicBezTo>
                      <a:cubicBezTo>
                        <a:pt x="100" y="293"/>
                        <a:pt x="97" y="291"/>
                        <a:pt x="97" y="288"/>
                      </a:cubicBezTo>
                      <a:cubicBezTo>
                        <a:pt x="97" y="285"/>
                        <a:pt x="100" y="283"/>
                        <a:pt x="101" y="282"/>
                      </a:cubicBezTo>
                      <a:cubicBezTo>
                        <a:pt x="291" y="282"/>
                        <a:pt x="291" y="282"/>
                        <a:pt x="291" y="282"/>
                      </a:cubicBezTo>
                      <a:cubicBezTo>
                        <a:pt x="294" y="282"/>
                        <a:pt x="295" y="280"/>
                        <a:pt x="295" y="278"/>
                      </a:cubicBezTo>
                      <a:cubicBezTo>
                        <a:pt x="295" y="171"/>
                        <a:pt x="295" y="171"/>
                        <a:pt x="295" y="171"/>
                      </a:cubicBezTo>
                      <a:cubicBezTo>
                        <a:pt x="295" y="168"/>
                        <a:pt x="294" y="167"/>
                        <a:pt x="291" y="167"/>
                      </a:cubicBezTo>
                      <a:cubicBezTo>
                        <a:pt x="100" y="167"/>
                        <a:pt x="100" y="167"/>
                        <a:pt x="100" y="167"/>
                      </a:cubicBezTo>
                      <a:cubicBezTo>
                        <a:pt x="98" y="167"/>
                        <a:pt x="96" y="168"/>
                        <a:pt x="96" y="171"/>
                      </a:cubicBezTo>
                      <a:cubicBezTo>
                        <a:pt x="96" y="265"/>
                        <a:pt x="96" y="265"/>
                        <a:pt x="96" y="265"/>
                      </a:cubicBezTo>
                      <a:cubicBezTo>
                        <a:pt x="96" y="267"/>
                        <a:pt x="98" y="269"/>
                        <a:pt x="100" y="269"/>
                      </a:cubicBezTo>
                      <a:cubicBezTo>
                        <a:pt x="102" y="269"/>
                        <a:pt x="104" y="267"/>
                        <a:pt x="104" y="265"/>
                      </a:cubicBezTo>
                      <a:cubicBezTo>
                        <a:pt x="104" y="175"/>
                        <a:pt x="104" y="175"/>
                        <a:pt x="104" y="175"/>
                      </a:cubicBezTo>
                      <a:cubicBezTo>
                        <a:pt x="287" y="175"/>
                        <a:pt x="287" y="175"/>
                        <a:pt x="287" y="175"/>
                      </a:cubicBezTo>
                      <a:cubicBezTo>
                        <a:pt x="287" y="274"/>
                        <a:pt x="287" y="274"/>
                        <a:pt x="287" y="274"/>
                      </a:cubicBezTo>
                      <a:cubicBezTo>
                        <a:pt x="100" y="274"/>
                        <a:pt x="100" y="274"/>
                        <a:pt x="100" y="274"/>
                      </a:cubicBezTo>
                      <a:cubicBezTo>
                        <a:pt x="99" y="274"/>
                        <a:pt x="99" y="274"/>
                        <a:pt x="98" y="274"/>
                      </a:cubicBezTo>
                      <a:cubicBezTo>
                        <a:pt x="95" y="276"/>
                        <a:pt x="89" y="280"/>
                        <a:pt x="89" y="288"/>
                      </a:cubicBezTo>
                      <a:cubicBezTo>
                        <a:pt x="89" y="296"/>
                        <a:pt x="95" y="300"/>
                        <a:pt x="98" y="302"/>
                      </a:cubicBezTo>
                      <a:cubicBezTo>
                        <a:pt x="99" y="302"/>
                        <a:pt x="99" y="302"/>
                        <a:pt x="100" y="302"/>
                      </a:cubicBezTo>
                      <a:cubicBezTo>
                        <a:pt x="291" y="302"/>
                        <a:pt x="291" y="302"/>
                        <a:pt x="291" y="302"/>
                      </a:cubicBezTo>
                      <a:cubicBezTo>
                        <a:pt x="292" y="302"/>
                        <a:pt x="293" y="302"/>
                        <a:pt x="293" y="302"/>
                      </a:cubicBezTo>
                      <a:cubicBezTo>
                        <a:pt x="294" y="302"/>
                        <a:pt x="302" y="297"/>
                        <a:pt x="302" y="288"/>
                      </a:cubicBezTo>
                      <a:cubicBezTo>
                        <a:pt x="302" y="286"/>
                        <a:pt x="301" y="284"/>
                        <a:pt x="298" y="284"/>
                      </a:cubicBezTo>
                      <a:close/>
                      <a:moveTo>
                        <a:pt x="99" y="135"/>
                      </a:moveTo>
                      <a:cubicBezTo>
                        <a:pt x="83" y="135"/>
                        <a:pt x="83" y="135"/>
                        <a:pt x="83" y="135"/>
                      </a:cubicBezTo>
                      <a:cubicBezTo>
                        <a:pt x="41" y="135"/>
                        <a:pt x="8" y="167"/>
                        <a:pt x="8" y="209"/>
                      </a:cubicBezTo>
                      <a:cubicBezTo>
                        <a:pt x="8" y="288"/>
                        <a:pt x="8" y="288"/>
                        <a:pt x="8" y="288"/>
                      </a:cubicBezTo>
                      <a:cubicBezTo>
                        <a:pt x="8" y="290"/>
                        <a:pt x="6" y="292"/>
                        <a:pt x="4" y="292"/>
                      </a:cubicBezTo>
                      <a:cubicBezTo>
                        <a:pt x="2" y="292"/>
                        <a:pt x="0" y="290"/>
                        <a:pt x="0" y="288"/>
                      </a:cubicBezTo>
                      <a:cubicBezTo>
                        <a:pt x="0" y="209"/>
                        <a:pt x="0" y="209"/>
                        <a:pt x="0" y="209"/>
                      </a:cubicBezTo>
                      <a:cubicBezTo>
                        <a:pt x="0" y="165"/>
                        <a:pt x="34" y="129"/>
                        <a:pt x="78" y="127"/>
                      </a:cubicBezTo>
                      <a:cubicBezTo>
                        <a:pt x="58" y="115"/>
                        <a:pt x="44" y="93"/>
                        <a:pt x="44" y="68"/>
                      </a:cubicBezTo>
                      <a:cubicBezTo>
                        <a:pt x="44" y="30"/>
                        <a:pt x="75" y="0"/>
                        <a:pt x="112" y="0"/>
                      </a:cubicBezTo>
                      <a:cubicBezTo>
                        <a:pt x="150" y="0"/>
                        <a:pt x="180" y="30"/>
                        <a:pt x="180" y="68"/>
                      </a:cubicBezTo>
                      <a:cubicBezTo>
                        <a:pt x="180" y="105"/>
                        <a:pt x="150" y="136"/>
                        <a:pt x="112" y="136"/>
                      </a:cubicBezTo>
                      <a:cubicBezTo>
                        <a:pt x="108" y="136"/>
                        <a:pt x="103" y="135"/>
                        <a:pt x="99" y="135"/>
                      </a:cubicBezTo>
                      <a:close/>
                      <a:moveTo>
                        <a:pt x="100" y="127"/>
                      </a:moveTo>
                      <a:cubicBezTo>
                        <a:pt x="113" y="127"/>
                        <a:pt x="113" y="127"/>
                        <a:pt x="113" y="127"/>
                      </a:cubicBezTo>
                      <a:cubicBezTo>
                        <a:pt x="114" y="127"/>
                        <a:pt x="115" y="127"/>
                        <a:pt x="115" y="128"/>
                      </a:cubicBezTo>
                      <a:cubicBezTo>
                        <a:pt x="147" y="126"/>
                        <a:pt x="172" y="100"/>
                        <a:pt x="172" y="68"/>
                      </a:cubicBezTo>
                      <a:cubicBezTo>
                        <a:pt x="172" y="35"/>
                        <a:pt x="145" y="8"/>
                        <a:pt x="112" y="8"/>
                      </a:cubicBezTo>
                      <a:cubicBezTo>
                        <a:pt x="79" y="8"/>
                        <a:pt x="52" y="35"/>
                        <a:pt x="52" y="68"/>
                      </a:cubicBezTo>
                      <a:cubicBezTo>
                        <a:pt x="52" y="97"/>
                        <a:pt x="72" y="121"/>
                        <a:pt x="100"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en-US" sz="2400">
                    <a:solidFill>
                      <a:srgbClr val="373737"/>
                    </a:solidFill>
                    <a:latin typeface="Arial Narrow"/>
                  </a:endParaRPr>
                </a:p>
              </p:txBody>
            </p:sp>
          </p:grpSp>
        </p:grpSp>
        <p:cxnSp>
          <p:nvCxnSpPr>
            <p:cNvPr id="116" name="Straight Arrow Connector 115">
              <a:extLst>
                <a:ext uri="{FF2B5EF4-FFF2-40B4-BE49-F238E27FC236}">
                  <a16:creationId xmlns:a16="http://schemas.microsoft.com/office/drawing/2014/main" id="{28803D9F-8AF6-47C0-BA6B-F16951D4AA84}"/>
                </a:ext>
              </a:extLst>
            </p:cNvPr>
            <p:cNvCxnSpPr>
              <a:cxnSpLocks/>
            </p:cNvCxnSpPr>
            <p:nvPr/>
          </p:nvCxnSpPr>
          <p:spPr>
            <a:xfrm>
              <a:off x="1559524" y="4431700"/>
              <a:ext cx="368679" cy="0"/>
            </a:xfrm>
            <a:prstGeom prst="straightConnector1">
              <a:avLst/>
            </a:prstGeom>
            <a:ln w="19050">
              <a:solidFill>
                <a:schemeClr val="tx2">
                  <a:lumMod val="90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62BCEC5-7CDD-4F75-932B-41C74E453920}"/>
                </a:ext>
              </a:extLst>
            </p:cNvPr>
            <p:cNvSpPr txBox="1"/>
            <p:nvPr/>
          </p:nvSpPr>
          <p:spPr>
            <a:xfrm>
              <a:off x="2262258" y="4770424"/>
              <a:ext cx="1182886" cy="183317"/>
            </a:xfrm>
            <a:prstGeom prst="rect">
              <a:avLst/>
            </a:prstGeom>
            <a:noFill/>
          </p:spPr>
          <p:txBody>
            <a:bodyPr wrap="square" lIns="0" tIns="0" rIns="0" bIns="0" rtlCol="0" anchor="t">
              <a:spAutoFit/>
            </a:bodyPr>
            <a:lstStyle/>
            <a:p>
              <a:pPr algn="ctr">
                <a:defRPr/>
              </a:pPr>
              <a:r>
                <a:rPr lang="en-US" sz="1200" b="1">
                  <a:solidFill>
                    <a:schemeClr val="accent4"/>
                  </a:solidFill>
                  <a:cs typeface="Arial Narrow" panose="020B0604020202020204" pitchFamily="34" charset="0"/>
                </a:rPr>
                <a:t>Network Layer</a:t>
              </a:r>
              <a:endParaRPr lang="en-US" sz="1200" b="1">
                <a:solidFill>
                  <a:schemeClr val="accent4"/>
                </a:solidFill>
                <a:latin typeface="Arial"/>
                <a:cs typeface="Arial Narrow" panose="020B0604020202020204" pitchFamily="34" charset="0"/>
              </a:endParaRPr>
            </a:p>
          </p:txBody>
        </p:sp>
        <p:sp>
          <p:nvSpPr>
            <p:cNvPr id="92" name="TextBox 91">
              <a:extLst>
                <a:ext uri="{FF2B5EF4-FFF2-40B4-BE49-F238E27FC236}">
                  <a16:creationId xmlns:a16="http://schemas.microsoft.com/office/drawing/2014/main" id="{200AD5D1-0BD6-41C2-80DF-6110AB48F646}"/>
                </a:ext>
              </a:extLst>
            </p:cNvPr>
            <p:cNvSpPr txBox="1"/>
            <p:nvPr/>
          </p:nvSpPr>
          <p:spPr>
            <a:xfrm>
              <a:off x="4868509" y="4778125"/>
              <a:ext cx="1087880" cy="183317"/>
            </a:xfrm>
            <a:prstGeom prst="rect">
              <a:avLst/>
            </a:prstGeom>
            <a:noFill/>
          </p:spPr>
          <p:txBody>
            <a:bodyPr wrap="square" lIns="0" tIns="0" rIns="0" bIns="0" rtlCol="0" anchor="t">
              <a:spAutoFit/>
            </a:bodyPr>
            <a:lstStyle/>
            <a:p>
              <a:pPr algn="ctr">
                <a:defRPr/>
              </a:pPr>
              <a:r>
                <a:rPr lang="en-US" sz="1200" b="1">
                  <a:solidFill>
                    <a:schemeClr val="accent4"/>
                  </a:solidFill>
                  <a:latin typeface="Arial"/>
                  <a:cs typeface="Arial Narrow" panose="020B0604020202020204" pitchFamily="34" charset="0"/>
                </a:rPr>
                <a:t>API Gateway</a:t>
              </a:r>
            </a:p>
          </p:txBody>
        </p:sp>
        <p:pic>
          <p:nvPicPr>
            <p:cNvPr id="102" name="Graphic 101">
              <a:extLst>
                <a:ext uri="{FF2B5EF4-FFF2-40B4-BE49-F238E27FC236}">
                  <a16:creationId xmlns:a16="http://schemas.microsoft.com/office/drawing/2014/main" id="{A5F240BA-6088-484F-90EF-BE2A506071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40827" y="4237108"/>
              <a:ext cx="507403" cy="507403"/>
            </a:xfrm>
            <a:prstGeom prst="rect">
              <a:avLst/>
            </a:prstGeom>
          </p:spPr>
        </p:pic>
      </p:grpSp>
      <p:cxnSp>
        <p:nvCxnSpPr>
          <p:cNvPr id="271" name="Straight Connector 270">
            <a:extLst>
              <a:ext uri="{FF2B5EF4-FFF2-40B4-BE49-F238E27FC236}">
                <a16:creationId xmlns:a16="http://schemas.microsoft.com/office/drawing/2014/main" id="{039A18FB-2748-4EDA-9316-A23ADCDE9CBF}"/>
              </a:ext>
            </a:extLst>
          </p:cNvPr>
          <p:cNvCxnSpPr>
            <a:cxnSpLocks/>
          </p:cNvCxnSpPr>
          <p:nvPr/>
        </p:nvCxnSpPr>
        <p:spPr>
          <a:xfrm flipH="1" flipV="1">
            <a:off x="6146391" y="3187867"/>
            <a:ext cx="3210391" cy="1535011"/>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2" name="Straight Connector 271">
            <a:extLst>
              <a:ext uri="{FF2B5EF4-FFF2-40B4-BE49-F238E27FC236}">
                <a16:creationId xmlns:a16="http://schemas.microsoft.com/office/drawing/2014/main" id="{05C00035-84BA-4C0C-8EE2-3BCBF97616AC}"/>
              </a:ext>
            </a:extLst>
          </p:cNvPr>
          <p:cNvCxnSpPr>
            <a:cxnSpLocks/>
          </p:cNvCxnSpPr>
          <p:nvPr/>
        </p:nvCxnSpPr>
        <p:spPr>
          <a:xfrm flipH="1" flipV="1">
            <a:off x="6162230" y="3187866"/>
            <a:ext cx="1916071" cy="1458807"/>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3" name="Straight Connector 272">
            <a:extLst>
              <a:ext uri="{FF2B5EF4-FFF2-40B4-BE49-F238E27FC236}">
                <a16:creationId xmlns:a16="http://schemas.microsoft.com/office/drawing/2014/main" id="{300F8BCE-F042-406E-BAB6-105193492CFD}"/>
              </a:ext>
            </a:extLst>
          </p:cNvPr>
          <p:cNvCxnSpPr>
            <a:cxnSpLocks/>
          </p:cNvCxnSpPr>
          <p:nvPr/>
        </p:nvCxnSpPr>
        <p:spPr>
          <a:xfrm flipH="1" flipV="1">
            <a:off x="6234361" y="3279306"/>
            <a:ext cx="348843" cy="1397548"/>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4" name="Straight Connector 273">
            <a:extLst>
              <a:ext uri="{FF2B5EF4-FFF2-40B4-BE49-F238E27FC236}">
                <a16:creationId xmlns:a16="http://schemas.microsoft.com/office/drawing/2014/main" id="{92EFE302-5469-4B98-9C8E-300C5D74F3AB}"/>
              </a:ext>
            </a:extLst>
          </p:cNvPr>
          <p:cNvCxnSpPr>
            <a:cxnSpLocks/>
          </p:cNvCxnSpPr>
          <p:nvPr/>
        </p:nvCxnSpPr>
        <p:spPr>
          <a:xfrm flipH="1" flipV="1">
            <a:off x="6199755" y="3156115"/>
            <a:ext cx="1091995" cy="1490557"/>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8" name="Straight Connector 277">
            <a:extLst>
              <a:ext uri="{FF2B5EF4-FFF2-40B4-BE49-F238E27FC236}">
                <a16:creationId xmlns:a16="http://schemas.microsoft.com/office/drawing/2014/main" id="{52E6A5D2-F447-4F55-BAF9-6B77794B3A93}"/>
              </a:ext>
            </a:extLst>
          </p:cNvPr>
          <p:cNvCxnSpPr>
            <a:cxnSpLocks/>
          </p:cNvCxnSpPr>
          <p:nvPr/>
        </p:nvCxnSpPr>
        <p:spPr>
          <a:xfrm flipH="1" flipV="1">
            <a:off x="6146945" y="3193023"/>
            <a:ext cx="2602945" cy="1529855"/>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9" name="Straight Connector 278">
            <a:extLst>
              <a:ext uri="{FF2B5EF4-FFF2-40B4-BE49-F238E27FC236}">
                <a16:creationId xmlns:a16="http://schemas.microsoft.com/office/drawing/2014/main" id="{7587A8BF-9B09-4C36-9692-DE25CAB54454}"/>
              </a:ext>
            </a:extLst>
          </p:cNvPr>
          <p:cNvCxnSpPr>
            <a:cxnSpLocks/>
          </p:cNvCxnSpPr>
          <p:nvPr/>
        </p:nvCxnSpPr>
        <p:spPr>
          <a:xfrm flipH="1" flipV="1">
            <a:off x="6285307" y="3203782"/>
            <a:ext cx="3716824" cy="1552853"/>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2" name="Straight Connector 281">
            <a:extLst>
              <a:ext uri="{FF2B5EF4-FFF2-40B4-BE49-F238E27FC236}">
                <a16:creationId xmlns:a16="http://schemas.microsoft.com/office/drawing/2014/main" id="{90279E4C-D15F-4A20-86F2-DB264EF7455D}"/>
              </a:ext>
            </a:extLst>
          </p:cNvPr>
          <p:cNvCxnSpPr>
            <a:cxnSpLocks/>
          </p:cNvCxnSpPr>
          <p:nvPr/>
        </p:nvCxnSpPr>
        <p:spPr>
          <a:xfrm flipV="1">
            <a:off x="3120339" y="3187867"/>
            <a:ext cx="3210391" cy="1535011"/>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3" name="Straight Connector 282">
            <a:extLst>
              <a:ext uri="{FF2B5EF4-FFF2-40B4-BE49-F238E27FC236}">
                <a16:creationId xmlns:a16="http://schemas.microsoft.com/office/drawing/2014/main" id="{6C32A8C6-0FBD-4EC1-BFAA-563839D21724}"/>
              </a:ext>
            </a:extLst>
          </p:cNvPr>
          <p:cNvCxnSpPr>
            <a:cxnSpLocks/>
          </p:cNvCxnSpPr>
          <p:nvPr/>
        </p:nvCxnSpPr>
        <p:spPr>
          <a:xfrm flipV="1">
            <a:off x="4398822" y="3187866"/>
            <a:ext cx="1916071" cy="1458807"/>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4" name="Straight Connector 283">
            <a:extLst>
              <a:ext uri="{FF2B5EF4-FFF2-40B4-BE49-F238E27FC236}">
                <a16:creationId xmlns:a16="http://schemas.microsoft.com/office/drawing/2014/main" id="{12DE8BCF-3BB2-48D5-A374-85C554092E12}"/>
              </a:ext>
            </a:extLst>
          </p:cNvPr>
          <p:cNvCxnSpPr>
            <a:cxnSpLocks/>
          </p:cNvCxnSpPr>
          <p:nvPr/>
        </p:nvCxnSpPr>
        <p:spPr>
          <a:xfrm flipV="1">
            <a:off x="5893916" y="3279306"/>
            <a:ext cx="348843" cy="1397548"/>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5" name="Straight Connector 284">
            <a:extLst>
              <a:ext uri="{FF2B5EF4-FFF2-40B4-BE49-F238E27FC236}">
                <a16:creationId xmlns:a16="http://schemas.microsoft.com/office/drawing/2014/main" id="{A94F8011-0CE6-4A4B-9560-21885CD2C49D}"/>
              </a:ext>
            </a:extLst>
          </p:cNvPr>
          <p:cNvCxnSpPr>
            <a:cxnSpLocks/>
          </p:cNvCxnSpPr>
          <p:nvPr/>
        </p:nvCxnSpPr>
        <p:spPr>
          <a:xfrm flipV="1">
            <a:off x="5185372" y="3156115"/>
            <a:ext cx="1091995" cy="1490557"/>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6" name="Straight Connector 285">
            <a:extLst>
              <a:ext uri="{FF2B5EF4-FFF2-40B4-BE49-F238E27FC236}">
                <a16:creationId xmlns:a16="http://schemas.microsoft.com/office/drawing/2014/main" id="{5E5DBA3D-BD16-4CDD-8415-9EBDF222E55C}"/>
              </a:ext>
            </a:extLst>
          </p:cNvPr>
          <p:cNvCxnSpPr>
            <a:cxnSpLocks/>
          </p:cNvCxnSpPr>
          <p:nvPr/>
        </p:nvCxnSpPr>
        <p:spPr>
          <a:xfrm flipV="1">
            <a:off x="3727233" y="3193023"/>
            <a:ext cx="2602945" cy="1529855"/>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7" name="Straight Connector 286">
            <a:extLst>
              <a:ext uri="{FF2B5EF4-FFF2-40B4-BE49-F238E27FC236}">
                <a16:creationId xmlns:a16="http://schemas.microsoft.com/office/drawing/2014/main" id="{96078CFC-AC81-4CE7-BFCD-64210EBE571B}"/>
              </a:ext>
            </a:extLst>
          </p:cNvPr>
          <p:cNvCxnSpPr>
            <a:cxnSpLocks/>
          </p:cNvCxnSpPr>
          <p:nvPr/>
        </p:nvCxnSpPr>
        <p:spPr>
          <a:xfrm flipV="1">
            <a:off x="2474991" y="3203782"/>
            <a:ext cx="3716824" cy="1552853"/>
          </a:xfrm>
          <a:prstGeom prst="line">
            <a:avLst/>
          </a:prstGeom>
          <a:ln w="25400" cap="rnd"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9" name="TextBox 288">
            <a:extLst>
              <a:ext uri="{FF2B5EF4-FFF2-40B4-BE49-F238E27FC236}">
                <a16:creationId xmlns:a16="http://schemas.microsoft.com/office/drawing/2014/main" id="{A792501C-584A-4934-BDF0-2848B2E97A10}"/>
              </a:ext>
            </a:extLst>
          </p:cNvPr>
          <p:cNvSpPr txBox="1"/>
          <p:nvPr/>
        </p:nvSpPr>
        <p:spPr>
          <a:xfrm>
            <a:off x="4099710" y="3796609"/>
            <a:ext cx="974700" cy="232684"/>
          </a:xfrm>
          <a:prstGeom prst="rect">
            <a:avLst/>
          </a:prstGeom>
          <a:solidFill>
            <a:schemeClr val="bg1"/>
          </a:solidFill>
        </p:spPr>
        <p:txBody>
          <a:bodyPr wrap="square" lIns="0" tIns="0" rIns="0" bIns="0" rtlCol="0" anchor="ctr">
            <a:noAutofit/>
          </a:bodyPr>
          <a:lstStyle/>
          <a:p>
            <a:pPr algn="ctr">
              <a:lnSpc>
                <a:spcPct val="90000"/>
              </a:lnSpc>
              <a:spcBef>
                <a:spcPts val="200"/>
              </a:spcBef>
              <a:spcAft>
                <a:spcPts val="200"/>
              </a:spcAft>
              <a:defRPr/>
            </a:pPr>
            <a:r>
              <a:rPr lang="en-US" sz="1067" b="1">
                <a:solidFill>
                  <a:srgbClr val="8B5BA5"/>
                </a:solidFill>
                <a:latin typeface="Arial"/>
              </a:rPr>
              <a:t>TELEMETRY</a:t>
            </a:r>
          </a:p>
        </p:txBody>
      </p:sp>
      <p:sp>
        <p:nvSpPr>
          <p:cNvPr id="290" name="TextBox 289">
            <a:extLst>
              <a:ext uri="{FF2B5EF4-FFF2-40B4-BE49-F238E27FC236}">
                <a16:creationId xmlns:a16="http://schemas.microsoft.com/office/drawing/2014/main" id="{B5D7746F-B135-4778-B3AE-CD8B2FF9621B}"/>
              </a:ext>
            </a:extLst>
          </p:cNvPr>
          <p:cNvSpPr txBox="1"/>
          <p:nvPr/>
        </p:nvSpPr>
        <p:spPr>
          <a:xfrm>
            <a:off x="7117591" y="3796609"/>
            <a:ext cx="974700" cy="232684"/>
          </a:xfrm>
          <a:prstGeom prst="rect">
            <a:avLst/>
          </a:prstGeom>
          <a:solidFill>
            <a:schemeClr val="bg1"/>
          </a:solidFill>
        </p:spPr>
        <p:txBody>
          <a:bodyPr wrap="square" lIns="0" tIns="0" rIns="0" bIns="0" rtlCol="0" anchor="ctr">
            <a:noAutofit/>
          </a:bodyPr>
          <a:lstStyle/>
          <a:p>
            <a:pPr algn="ctr">
              <a:lnSpc>
                <a:spcPct val="90000"/>
              </a:lnSpc>
              <a:spcBef>
                <a:spcPts val="200"/>
              </a:spcBef>
              <a:spcAft>
                <a:spcPts val="200"/>
              </a:spcAft>
              <a:defRPr/>
            </a:pPr>
            <a:r>
              <a:rPr lang="en-US" sz="1067" b="1">
                <a:solidFill>
                  <a:srgbClr val="8B5BA5"/>
                </a:solidFill>
                <a:latin typeface="Arial"/>
              </a:rPr>
              <a:t>TELEMETRY</a:t>
            </a:r>
          </a:p>
        </p:txBody>
      </p:sp>
      <p:sp>
        <p:nvSpPr>
          <p:cNvPr id="118" name="TextBox 117">
            <a:extLst>
              <a:ext uri="{FF2B5EF4-FFF2-40B4-BE49-F238E27FC236}">
                <a16:creationId xmlns:a16="http://schemas.microsoft.com/office/drawing/2014/main" id="{0A3F678B-6042-4A3B-9779-010C980FE95E}"/>
              </a:ext>
            </a:extLst>
          </p:cNvPr>
          <p:cNvSpPr txBox="1"/>
          <p:nvPr/>
        </p:nvSpPr>
        <p:spPr>
          <a:xfrm>
            <a:off x="1498172" y="2987204"/>
            <a:ext cx="3081545" cy="351349"/>
          </a:xfrm>
          <a:prstGeom prst="rect">
            <a:avLst/>
          </a:prstGeom>
          <a:noFill/>
        </p:spPr>
        <p:txBody>
          <a:bodyPr wrap="none" lIns="0" tIns="0" rIns="0" bIns="0" rtlCol="0" anchor="ctr">
            <a:noAutofit/>
          </a:bodyPr>
          <a:lstStyle/>
          <a:p>
            <a:pPr algn="ctr">
              <a:lnSpc>
                <a:spcPct val="90000"/>
              </a:lnSpc>
              <a:spcBef>
                <a:spcPts val="200"/>
              </a:spcBef>
              <a:spcAft>
                <a:spcPts val="200"/>
              </a:spcAft>
            </a:pPr>
            <a:r>
              <a:rPr lang="en-US" sz="2000" b="1" kern="100">
                <a:solidFill>
                  <a:schemeClr val="accent3"/>
                </a:solidFill>
                <a:latin typeface="+mj-lt"/>
              </a:rPr>
              <a:t>Industry leading ML</a:t>
            </a:r>
            <a:endParaRPr lang="en-US" sz="2400">
              <a:solidFill>
                <a:schemeClr val="accent3"/>
              </a:solidFill>
            </a:endParaRPr>
          </a:p>
        </p:txBody>
      </p:sp>
      <p:sp>
        <p:nvSpPr>
          <p:cNvPr id="117" name="Rectangle: Rounded Corners 149">
            <a:extLst>
              <a:ext uri="{FF2B5EF4-FFF2-40B4-BE49-F238E27FC236}">
                <a16:creationId xmlns:a16="http://schemas.microsoft.com/office/drawing/2014/main" id="{3D23058D-8396-2240-A3EB-8DE149D2C838}"/>
              </a:ext>
            </a:extLst>
          </p:cNvPr>
          <p:cNvSpPr/>
          <p:nvPr/>
        </p:nvSpPr>
        <p:spPr>
          <a:xfrm>
            <a:off x="3193306" y="4081322"/>
            <a:ext cx="5805391" cy="363545"/>
          </a:xfrm>
          <a:prstGeom prst="roundRect">
            <a:avLst>
              <a:gd name="adj" fmla="val 50000"/>
            </a:avLst>
          </a:prstGeom>
          <a:solidFill>
            <a:schemeClr val="bg1"/>
          </a:solidFill>
          <a:ln>
            <a:solidFill>
              <a:schemeClr val="accent3"/>
            </a:solidFill>
          </a:ln>
        </p:spPr>
        <p:txBody>
          <a:bodyPr wrap="square" anchor="ctr">
            <a:spAutoFit/>
          </a:bodyPr>
          <a:lstStyle/>
          <a:p>
            <a:pPr algn="ctr">
              <a:lnSpc>
                <a:spcPct val="90000"/>
              </a:lnSpc>
              <a:spcBef>
                <a:spcPts val="200"/>
              </a:spcBef>
            </a:pPr>
            <a:endParaRPr lang="en-US" sz="1200" b="1" kern="100" spc="20">
              <a:solidFill>
                <a:schemeClr val="bg1"/>
              </a:solidFill>
              <a:latin typeface="Arial"/>
              <a:cs typeface="Arial" panose="020B0604020202020204" pitchFamily="34" charset="0"/>
            </a:endParaRPr>
          </a:p>
        </p:txBody>
      </p:sp>
      <p:sp>
        <p:nvSpPr>
          <p:cNvPr id="122" name="Rectangle 121">
            <a:extLst>
              <a:ext uri="{FF2B5EF4-FFF2-40B4-BE49-F238E27FC236}">
                <a16:creationId xmlns:a16="http://schemas.microsoft.com/office/drawing/2014/main" id="{21393D8F-D69F-C44E-B6F0-4D15FB359DB8}"/>
              </a:ext>
            </a:extLst>
          </p:cNvPr>
          <p:cNvSpPr/>
          <p:nvPr/>
        </p:nvSpPr>
        <p:spPr>
          <a:xfrm>
            <a:off x="2744921" y="4145833"/>
            <a:ext cx="6702171" cy="289310"/>
          </a:xfrm>
          <a:prstGeom prst="rect">
            <a:avLst/>
          </a:prstGeom>
          <a:noFill/>
        </p:spPr>
        <p:txBody>
          <a:bodyPr wrap="square" lIns="121920" tIns="60960" rIns="121920" bIns="60960" anchor="ctr">
            <a:spAutoFit/>
          </a:bodyPr>
          <a:lstStyle/>
          <a:p>
            <a:pPr algn="ctr">
              <a:lnSpc>
                <a:spcPct val="90000"/>
              </a:lnSpc>
              <a:spcBef>
                <a:spcPts val="200"/>
              </a:spcBef>
              <a:defRPr/>
            </a:pPr>
            <a:r>
              <a:rPr lang="en-US" sz="1200" b="1" kern="100" spc="20">
                <a:solidFill>
                  <a:schemeClr val="accent3"/>
                </a:solidFill>
              </a:rPr>
              <a:t>Unified, Secure-Telemetry across the customer journey </a:t>
            </a:r>
            <a:endParaRPr lang="en-US" sz="2400">
              <a:solidFill>
                <a:schemeClr val="accent3"/>
              </a:solidFill>
            </a:endParaRPr>
          </a:p>
        </p:txBody>
      </p:sp>
      <p:sp>
        <p:nvSpPr>
          <p:cNvPr id="155" name="Rectangle 154">
            <a:extLst>
              <a:ext uri="{FF2B5EF4-FFF2-40B4-BE49-F238E27FC236}">
                <a16:creationId xmlns:a16="http://schemas.microsoft.com/office/drawing/2014/main" id="{B918990C-A35F-425B-9C20-52A81CCC632A}"/>
              </a:ext>
            </a:extLst>
          </p:cNvPr>
          <p:cNvSpPr/>
          <p:nvPr/>
        </p:nvSpPr>
        <p:spPr>
          <a:xfrm>
            <a:off x="1504710" y="3067934"/>
            <a:ext cx="9182583" cy="2750721"/>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US" sz="933" kern="100">
              <a:solidFill>
                <a:schemeClr val="bg1">
                  <a:lumMod val="50000"/>
                </a:schemeClr>
              </a:solidFill>
              <a:latin typeface="+mj-lt"/>
            </a:endParaRPr>
          </a:p>
        </p:txBody>
      </p:sp>
      <p:sp>
        <p:nvSpPr>
          <p:cNvPr id="31" name="Google Shape;1130;gb1964af495_0_261">
            <a:extLst>
              <a:ext uri="{FF2B5EF4-FFF2-40B4-BE49-F238E27FC236}">
                <a16:creationId xmlns:a16="http://schemas.microsoft.com/office/drawing/2014/main" id="{D9498521-D117-431D-AB00-E12177BA4CFD}"/>
              </a:ext>
            </a:extLst>
          </p:cNvPr>
          <p:cNvSpPr/>
          <p:nvPr/>
        </p:nvSpPr>
        <p:spPr>
          <a:xfrm>
            <a:off x="971729" y="5979879"/>
            <a:ext cx="10839000" cy="771000"/>
          </a:xfrm>
          <a:prstGeom prst="rightArrow">
            <a:avLst>
              <a:gd name="adj1" fmla="val 50000"/>
              <a:gd name="adj2" fmla="val 50000"/>
            </a:avLst>
          </a:prstGeom>
          <a:gradFill>
            <a:gsLst>
              <a:gs pos="0">
                <a:srgbClr val="FFFFFF"/>
              </a:gs>
              <a:gs pos="79000">
                <a:srgbClr val="00B0F0"/>
              </a:gs>
              <a:gs pos="100000">
                <a:srgbClr val="00B0F0"/>
              </a:gs>
            </a:gsLst>
            <a:lin ang="0" scaled="0"/>
          </a:gradFill>
          <a:ln w="25400" cap="flat" cmpd="sng">
            <a:solidFill>
              <a:srgbClr val="157199"/>
            </a:solidFill>
            <a:prstDash val="solid"/>
            <a:round/>
            <a:headEnd type="none" w="sm" len="sm"/>
            <a:tailEnd type="none" w="sm" len="sm"/>
          </a:ln>
        </p:spPr>
        <p:txBody>
          <a:bodyPr spcFirstLastPara="1" wrap="square" lIns="91425" tIns="45700" rIns="91425" bIns="45700" anchor="ctr" anchorCtr="0">
            <a:noAutofit/>
          </a:bodyPr>
          <a:lstStyle/>
          <a:p>
            <a:pPr algn="ctr"/>
            <a:r>
              <a:rPr lang="en-US" sz="2400" b="1">
                <a:solidFill>
                  <a:schemeClr val="accent1">
                    <a:lumMod val="75000"/>
                  </a:schemeClr>
                </a:solidFill>
              </a:rPr>
              <a:t>Signup                           Login                          Activity                        Transaction</a:t>
            </a:r>
            <a:endParaRPr lang="en-US" sz="2400">
              <a:solidFill>
                <a:schemeClr val="accent1">
                  <a:lumMod val="75000"/>
                </a:schemeClr>
              </a:solidFill>
            </a:endParaRPr>
          </a:p>
        </p:txBody>
      </p:sp>
      <p:pic>
        <p:nvPicPr>
          <p:cNvPr id="32" name="Picture 32">
            <a:extLst>
              <a:ext uri="{FF2B5EF4-FFF2-40B4-BE49-F238E27FC236}">
                <a16:creationId xmlns:a16="http://schemas.microsoft.com/office/drawing/2014/main" id="{247B6722-78AD-4EA0-BD11-FA9E10199597}"/>
              </a:ext>
            </a:extLst>
          </p:cNvPr>
          <p:cNvPicPr>
            <a:picLocks noChangeAspect="1"/>
          </p:cNvPicPr>
          <p:nvPr/>
        </p:nvPicPr>
        <p:blipFill>
          <a:blip r:embed="rId9"/>
          <a:stretch>
            <a:fillRect/>
          </a:stretch>
        </p:blipFill>
        <p:spPr>
          <a:xfrm>
            <a:off x="10949215" y="4998358"/>
            <a:ext cx="370720" cy="543077"/>
          </a:xfrm>
          <a:prstGeom prst="rect">
            <a:avLst/>
          </a:prstGeom>
        </p:spPr>
      </p:pic>
      <p:pic>
        <p:nvPicPr>
          <p:cNvPr id="33" name="Picture 33">
            <a:extLst>
              <a:ext uri="{FF2B5EF4-FFF2-40B4-BE49-F238E27FC236}">
                <a16:creationId xmlns:a16="http://schemas.microsoft.com/office/drawing/2014/main" id="{BD5F13B5-95C6-4BD3-9388-F0769F7B6009}"/>
              </a:ext>
            </a:extLst>
          </p:cNvPr>
          <p:cNvPicPr>
            <a:picLocks noChangeAspect="1"/>
          </p:cNvPicPr>
          <p:nvPr/>
        </p:nvPicPr>
        <p:blipFill>
          <a:blip r:embed="rId10"/>
          <a:stretch>
            <a:fillRect/>
          </a:stretch>
        </p:blipFill>
        <p:spPr>
          <a:xfrm>
            <a:off x="10873620" y="3078237"/>
            <a:ext cx="421049" cy="548640"/>
          </a:xfrm>
          <a:prstGeom prst="rect">
            <a:avLst/>
          </a:prstGeom>
        </p:spPr>
      </p:pic>
      <p:pic>
        <p:nvPicPr>
          <p:cNvPr id="34" name="Picture 34">
            <a:extLst>
              <a:ext uri="{FF2B5EF4-FFF2-40B4-BE49-F238E27FC236}">
                <a16:creationId xmlns:a16="http://schemas.microsoft.com/office/drawing/2014/main" id="{AEA48314-9870-4231-8AD5-879A1D2D63A4}"/>
              </a:ext>
            </a:extLst>
          </p:cNvPr>
          <p:cNvPicPr>
            <a:picLocks noChangeAspect="1"/>
          </p:cNvPicPr>
          <p:nvPr/>
        </p:nvPicPr>
        <p:blipFill>
          <a:blip r:embed="rId11"/>
          <a:stretch>
            <a:fillRect/>
          </a:stretch>
        </p:blipFill>
        <p:spPr>
          <a:xfrm>
            <a:off x="10912929" y="3704165"/>
            <a:ext cx="344495" cy="548640"/>
          </a:xfrm>
          <a:prstGeom prst="rect">
            <a:avLst/>
          </a:prstGeom>
        </p:spPr>
      </p:pic>
      <p:pic>
        <p:nvPicPr>
          <p:cNvPr id="35" name="Picture 35">
            <a:extLst>
              <a:ext uri="{FF2B5EF4-FFF2-40B4-BE49-F238E27FC236}">
                <a16:creationId xmlns:a16="http://schemas.microsoft.com/office/drawing/2014/main" id="{271CECB0-D449-4E6E-AB91-28CB30428EFA}"/>
              </a:ext>
            </a:extLst>
          </p:cNvPr>
          <p:cNvPicPr>
            <a:picLocks noChangeAspect="1"/>
          </p:cNvPicPr>
          <p:nvPr/>
        </p:nvPicPr>
        <p:blipFill>
          <a:blip r:embed="rId12"/>
          <a:stretch>
            <a:fillRect/>
          </a:stretch>
        </p:blipFill>
        <p:spPr>
          <a:xfrm>
            <a:off x="10946193" y="4336143"/>
            <a:ext cx="342900" cy="546100"/>
          </a:xfrm>
          <a:prstGeom prst="rect">
            <a:avLst/>
          </a:prstGeom>
        </p:spPr>
      </p:pic>
      <p:sp>
        <p:nvSpPr>
          <p:cNvPr id="263" name="Rectangle 262">
            <a:extLst>
              <a:ext uri="{FF2B5EF4-FFF2-40B4-BE49-F238E27FC236}">
                <a16:creationId xmlns:a16="http://schemas.microsoft.com/office/drawing/2014/main" id="{0040BF0C-3D39-4523-9F6A-1D58158190DF}"/>
              </a:ext>
            </a:extLst>
          </p:cNvPr>
          <p:cNvSpPr/>
          <p:nvPr/>
        </p:nvSpPr>
        <p:spPr>
          <a:xfrm>
            <a:off x="1507371" y="3058700"/>
            <a:ext cx="9181259" cy="475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lnSpc>
                <a:spcPct val="90000"/>
              </a:lnSpc>
              <a:spcBef>
                <a:spcPts val="200"/>
              </a:spcBef>
              <a:defRPr/>
            </a:pPr>
            <a:r>
              <a:rPr lang="en-US" sz="1600" b="1" kern="100" spc="-20">
                <a:solidFill>
                  <a:schemeClr val="bg1"/>
                </a:solidFill>
                <a:latin typeface="Arial"/>
                <a:cs typeface="Arial"/>
              </a:rPr>
              <a:t>F5/SHAPE Digital Risk Engine</a:t>
            </a:r>
            <a:endParaRPr lang="en-US" sz="2400">
              <a:solidFill>
                <a:schemeClr val="bg1"/>
              </a:solidFill>
            </a:endParaRPr>
          </a:p>
        </p:txBody>
      </p:sp>
      <p:cxnSp>
        <p:nvCxnSpPr>
          <p:cNvPr id="7" name="Straight Arrow Connector 6">
            <a:extLst>
              <a:ext uri="{FF2B5EF4-FFF2-40B4-BE49-F238E27FC236}">
                <a16:creationId xmlns:a16="http://schemas.microsoft.com/office/drawing/2014/main" id="{2438DAF2-E216-43E3-94F3-662128FEEEE6}"/>
              </a:ext>
            </a:extLst>
          </p:cNvPr>
          <p:cNvCxnSpPr/>
          <p:nvPr/>
        </p:nvCxnSpPr>
        <p:spPr>
          <a:xfrm flipV="1">
            <a:off x="10684327" y="5194300"/>
            <a:ext cx="224972" cy="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0" name="Google Shape;1057;p97">
            <a:extLst>
              <a:ext uri="{FF2B5EF4-FFF2-40B4-BE49-F238E27FC236}">
                <a16:creationId xmlns:a16="http://schemas.microsoft.com/office/drawing/2014/main" id="{DCB0E597-68B1-864E-80F2-78B5A4CA9C8F}"/>
              </a:ext>
            </a:extLst>
          </p:cNvPr>
          <p:cNvSpPr/>
          <p:nvPr/>
        </p:nvSpPr>
        <p:spPr>
          <a:xfrm>
            <a:off x="1547163" y="1666148"/>
            <a:ext cx="782835" cy="782835"/>
          </a:xfrm>
          <a:prstGeom prst="ellipse">
            <a:avLst/>
          </a:prstGeom>
          <a:solidFill>
            <a:srgbClr val="FFFFFF"/>
          </a:solidFill>
          <a:ln>
            <a:solidFill>
              <a:schemeClr val="accent4">
                <a:lumMod val="20000"/>
                <a:lumOff val="80000"/>
              </a:schemeClr>
            </a:solidFill>
          </a:ln>
          <a:effectLst>
            <a:outerShdw blurRad="57150" dist="9525" dir="4680000" algn="bl" rotWithShape="0">
              <a:srgbClr val="666666">
                <a:alpha val="40000"/>
              </a:srgbClr>
            </a:outerShdw>
          </a:effectLst>
        </p:spPr>
        <p:txBody>
          <a:bodyPr spcFirstLastPara="1" wrap="square" lIns="121900" tIns="121900" rIns="121900" bIns="121900" anchor="ctr" anchorCtr="0">
            <a:noAutofit/>
          </a:bodyPr>
          <a:lstStyle/>
          <a:p>
            <a:pPr algn="ctr"/>
            <a:endParaRPr sz="2400">
              <a:latin typeface="Proxima Nova"/>
              <a:ea typeface="Proxima Nova"/>
              <a:cs typeface="Proxima Nova"/>
              <a:sym typeface="Proxima Nova"/>
            </a:endParaRPr>
          </a:p>
        </p:txBody>
      </p:sp>
      <p:sp>
        <p:nvSpPr>
          <p:cNvPr id="61" name="Google Shape;1057;p97">
            <a:extLst>
              <a:ext uri="{FF2B5EF4-FFF2-40B4-BE49-F238E27FC236}">
                <a16:creationId xmlns:a16="http://schemas.microsoft.com/office/drawing/2014/main" id="{0CFDEE6E-BCA6-CB4C-86B4-721DDE78249E}"/>
              </a:ext>
            </a:extLst>
          </p:cNvPr>
          <p:cNvSpPr/>
          <p:nvPr/>
        </p:nvSpPr>
        <p:spPr>
          <a:xfrm>
            <a:off x="5475229" y="1690645"/>
            <a:ext cx="782835" cy="782835"/>
          </a:xfrm>
          <a:prstGeom prst="ellipse">
            <a:avLst/>
          </a:prstGeom>
          <a:solidFill>
            <a:srgbClr val="FFFFFF"/>
          </a:solidFill>
          <a:ln>
            <a:solidFill>
              <a:schemeClr val="accent5">
                <a:lumMod val="20000"/>
                <a:lumOff val="80000"/>
              </a:schemeClr>
            </a:solidFill>
          </a:ln>
          <a:effectLst>
            <a:outerShdw blurRad="57150" dist="9525" dir="4680000" algn="bl" rotWithShape="0">
              <a:srgbClr val="666666">
                <a:alpha val="40000"/>
              </a:srgbClr>
            </a:outerShdw>
          </a:effectLst>
        </p:spPr>
        <p:txBody>
          <a:bodyPr spcFirstLastPara="1" wrap="square" lIns="121900" tIns="121900" rIns="121900" bIns="121900" anchor="ctr" anchorCtr="0">
            <a:noAutofit/>
          </a:bodyPr>
          <a:lstStyle/>
          <a:p>
            <a:pPr algn="ctr"/>
            <a:endParaRPr sz="2400">
              <a:latin typeface="Proxima Nova"/>
              <a:ea typeface="Proxima Nova"/>
              <a:cs typeface="Proxima Nova"/>
              <a:sym typeface="Proxima Nova"/>
            </a:endParaRPr>
          </a:p>
        </p:txBody>
      </p:sp>
      <p:sp>
        <p:nvSpPr>
          <p:cNvPr id="62" name="TextBox 61">
            <a:extLst>
              <a:ext uri="{FF2B5EF4-FFF2-40B4-BE49-F238E27FC236}">
                <a16:creationId xmlns:a16="http://schemas.microsoft.com/office/drawing/2014/main" id="{13A43A1E-7915-B544-9028-8D9011C95F10}"/>
              </a:ext>
            </a:extLst>
          </p:cNvPr>
          <p:cNvSpPr txBox="1"/>
          <p:nvPr/>
        </p:nvSpPr>
        <p:spPr>
          <a:xfrm>
            <a:off x="2329795" y="1731374"/>
            <a:ext cx="1451315"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a:latin typeface="Arial" panose="020B0604020202020204" pitchFamily="34" charset="0"/>
                <a:cs typeface="Arial" panose="020B0604020202020204" pitchFamily="34" charset="0"/>
              </a:rPr>
              <a:t>Security</a:t>
            </a:r>
          </a:p>
        </p:txBody>
      </p:sp>
      <p:sp>
        <p:nvSpPr>
          <p:cNvPr id="63" name="TextBox 62">
            <a:extLst>
              <a:ext uri="{FF2B5EF4-FFF2-40B4-BE49-F238E27FC236}">
                <a16:creationId xmlns:a16="http://schemas.microsoft.com/office/drawing/2014/main" id="{E9578CEA-2A9D-1147-9308-CFDF7867C240}"/>
              </a:ext>
            </a:extLst>
          </p:cNvPr>
          <p:cNvSpPr txBox="1"/>
          <p:nvPr/>
        </p:nvSpPr>
        <p:spPr>
          <a:xfrm>
            <a:off x="6281959" y="1700318"/>
            <a:ext cx="1451315"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a:latin typeface="Arial" panose="020B0604020202020204" pitchFamily="34" charset="0"/>
                <a:cs typeface="Arial" panose="020B0604020202020204" pitchFamily="34" charset="0"/>
              </a:rPr>
              <a:t>Risk</a:t>
            </a:r>
          </a:p>
        </p:txBody>
      </p:sp>
      <p:sp>
        <p:nvSpPr>
          <p:cNvPr id="64" name="Google Shape;1057;p97">
            <a:extLst>
              <a:ext uri="{FF2B5EF4-FFF2-40B4-BE49-F238E27FC236}">
                <a16:creationId xmlns:a16="http://schemas.microsoft.com/office/drawing/2014/main" id="{50DDDD75-2E2B-3A4D-9655-A3229F13A3AE}"/>
              </a:ext>
            </a:extLst>
          </p:cNvPr>
          <p:cNvSpPr/>
          <p:nvPr/>
        </p:nvSpPr>
        <p:spPr>
          <a:xfrm>
            <a:off x="8913643" y="1699643"/>
            <a:ext cx="782835" cy="782835"/>
          </a:xfrm>
          <a:prstGeom prst="ellipse">
            <a:avLst/>
          </a:prstGeom>
          <a:solidFill>
            <a:srgbClr val="FFFFFF"/>
          </a:solidFill>
          <a:ln>
            <a:solidFill>
              <a:schemeClr val="accent6">
                <a:lumMod val="20000"/>
                <a:lumOff val="80000"/>
              </a:schemeClr>
            </a:solidFill>
          </a:ln>
          <a:effectLst>
            <a:outerShdw blurRad="57150" dist="9525" dir="4680000" algn="bl" rotWithShape="0">
              <a:srgbClr val="666666">
                <a:alpha val="40000"/>
              </a:srgbClr>
            </a:outerShdw>
          </a:effectLst>
        </p:spPr>
        <p:txBody>
          <a:bodyPr spcFirstLastPara="1" wrap="square" lIns="121900" tIns="121900" rIns="121900" bIns="121900" anchor="ctr" anchorCtr="0">
            <a:noAutofit/>
          </a:bodyPr>
          <a:lstStyle/>
          <a:p>
            <a:pPr algn="ctr"/>
            <a:endParaRPr sz="2400">
              <a:latin typeface="Proxima Nova"/>
              <a:ea typeface="Proxima Nova"/>
              <a:cs typeface="Proxima Nova"/>
              <a:sym typeface="Proxima Nova"/>
            </a:endParaRPr>
          </a:p>
        </p:txBody>
      </p:sp>
      <p:sp>
        <p:nvSpPr>
          <p:cNvPr id="65" name="TextBox 64">
            <a:extLst>
              <a:ext uri="{FF2B5EF4-FFF2-40B4-BE49-F238E27FC236}">
                <a16:creationId xmlns:a16="http://schemas.microsoft.com/office/drawing/2014/main" id="{C7AF292A-6191-C54C-BD45-43CA3068CD34}"/>
              </a:ext>
            </a:extLst>
          </p:cNvPr>
          <p:cNvSpPr txBox="1"/>
          <p:nvPr/>
        </p:nvSpPr>
        <p:spPr>
          <a:xfrm>
            <a:off x="9664053" y="1517375"/>
            <a:ext cx="2392480" cy="86177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a:t>Business &amp;</a:t>
            </a:r>
          </a:p>
          <a:p>
            <a:r>
              <a:rPr lang="en-US" sz="2400" b="1"/>
              <a:t>Customer Exp</a:t>
            </a:r>
            <a:endParaRPr lang="en-US" sz="2400"/>
          </a:p>
        </p:txBody>
      </p:sp>
      <p:pic>
        <p:nvPicPr>
          <p:cNvPr id="66" name="Picture 4">
            <a:extLst>
              <a:ext uri="{FF2B5EF4-FFF2-40B4-BE49-F238E27FC236}">
                <a16:creationId xmlns:a16="http://schemas.microsoft.com/office/drawing/2014/main" id="{4BBD1001-6497-3B46-881A-84484A80AA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49244" y="1899549"/>
            <a:ext cx="627419" cy="35615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a:extLst>
              <a:ext uri="{FF2B5EF4-FFF2-40B4-BE49-F238E27FC236}">
                <a16:creationId xmlns:a16="http://schemas.microsoft.com/office/drawing/2014/main" id="{CBBD503A-A01F-2748-9165-9D0EBEAA2E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7955" y="1850438"/>
            <a:ext cx="573404" cy="467281"/>
          </a:xfrm>
          <a:prstGeom prst="rect">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68" name="Graphic 67" descr="Bar graph with upward trend with solid fill">
            <a:extLst>
              <a:ext uri="{FF2B5EF4-FFF2-40B4-BE49-F238E27FC236}">
                <a16:creationId xmlns:a16="http://schemas.microsoft.com/office/drawing/2014/main" id="{6869D5AA-BCD5-8F4F-9316-FA47F9038E4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73134" y="1854334"/>
            <a:ext cx="513629" cy="513629"/>
          </a:xfrm>
          <a:prstGeom prst="rect">
            <a:avLst/>
          </a:prstGeom>
        </p:spPr>
      </p:pic>
      <p:sp>
        <p:nvSpPr>
          <p:cNvPr id="3" name="TextBox 2">
            <a:extLst>
              <a:ext uri="{FF2B5EF4-FFF2-40B4-BE49-F238E27FC236}">
                <a16:creationId xmlns:a16="http://schemas.microsoft.com/office/drawing/2014/main" id="{B589A13F-1CA4-1B46-A9DA-AE28853BB67F}"/>
              </a:ext>
            </a:extLst>
          </p:cNvPr>
          <p:cNvSpPr txBox="1"/>
          <p:nvPr/>
        </p:nvSpPr>
        <p:spPr>
          <a:xfrm>
            <a:off x="9726733" y="2139124"/>
            <a:ext cx="1622508" cy="297454"/>
          </a:xfrm>
          <a:prstGeom prst="rect">
            <a:avLst/>
          </a:prstGeom>
          <a:noFill/>
        </p:spPr>
        <p:txBody>
          <a:bodyPr wrap="square" rtlCol="0">
            <a:spAutoFit/>
          </a:bodyPr>
          <a:lstStyle/>
          <a:p>
            <a:r>
              <a:rPr lang="en-US" sz="1333">
                <a:solidFill>
                  <a:srgbClr val="FF0000"/>
                </a:solidFill>
              </a:rPr>
              <a:t>Increase Revenue</a:t>
            </a:r>
          </a:p>
        </p:txBody>
      </p:sp>
      <p:sp>
        <p:nvSpPr>
          <p:cNvPr id="70" name="TextBox 69">
            <a:extLst>
              <a:ext uri="{FF2B5EF4-FFF2-40B4-BE49-F238E27FC236}">
                <a16:creationId xmlns:a16="http://schemas.microsoft.com/office/drawing/2014/main" id="{8223F2BE-988B-1F47-9914-B8DDE7B4793D}"/>
              </a:ext>
            </a:extLst>
          </p:cNvPr>
          <p:cNvSpPr txBox="1"/>
          <p:nvPr/>
        </p:nvSpPr>
        <p:spPr>
          <a:xfrm>
            <a:off x="6250678" y="2071122"/>
            <a:ext cx="1783695" cy="297454"/>
          </a:xfrm>
          <a:prstGeom prst="rect">
            <a:avLst/>
          </a:prstGeom>
          <a:noFill/>
        </p:spPr>
        <p:txBody>
          <a:bodyPr wrap="square" rtlCol="0">
            <a:spAutoFit/>
          </a:bodyPr>
          <a:lstStyle/>
          <a:p>
            <a:r>
              <a:rPr lang="en-US" sz="1333">
                <a:solidFill>
                  <a:srgbClr val="FF0000"/>
                </a:solidFill>
              </a:rPr>
              <a:t>Reduce Fraud Loss</a:t>
            </a:r>
          </a:p>
        </p:txBody>
      </p:sp>
      <p:sp>
        <p:nvSpPr>
          <p:cNvPr id="71" name="TextBox 70">
            <a:extLst>
              <a:ext uri="{FF2B5EF4-FFF2-40B4-BE49-F238E27FC236}">
                <a16:creationId xmlns:a16="http://schemas.microsoft.com/office/drawing/2014/main" id="{1B008B58-2BC8-784C-929A-5B1E876EB0B8}"/>
              </a:ext>
            </a:extLst>
          </p:cNvPr>
          <p:cNvSpPr txBox="1"/>
          <p:nvPr/>
        </p:nvSpPr>
        <p:spPr>
          <a:xfrm>
            <a:off x="2317117" y="2058325"/>
            <a:ext cx="2248867" cy="297454"/>
          </a:xfrm>
          <a:prstGeom prst="rect">
            <a:avLst/>
          </a:prstGeom>
          <a:noFill/>
        </p:spPr>
        <p:txBody>
          <a:bodyPr wrap="square" rtlCol="0">
            <a:spAutoFit/>
          </a:bodyPr>
          <a:lstStyle/>
          <a:p>
            <a:r>
              <a:rPr lang="en-US" sz="1333">
                <a:solidFill>
                  <a:srgbClr val="FF0000"/>
                </a:solidFill>
              </a:rPr>
              <a:t>Secure Digital Experience</a:t>
            </a:r>
          </a:p>
        </p:txBody>
      </p:sp>
      <p:sp>
        <p:nvSpPr>
          <p:cNvPr id="72" name="TextBox 71">
            <a:extLst>
              <a:ext uri="{FF2B5EF4-FFF2-40B4-BE49-F238E27FC236}">
                <a16:creationId xmlns:a16="http://schemas.microsoft.com/office/drawing/2014/main" id="{ACC3BF7B-FBFD-1C46-8282-DCCCBDA2CC1D}"/>
              </a:ext>
            </a:extLst>
          </p:cNvPr>
          <p:cNvSpPr txBox="1"/>
          <p:nvPr/>
        </p:nvSpPr>
        <p:spPr>
          <a:xfrm>
            <a:off x="3546541" y="5486467"/>
            <a:ext cx="1148883" cy="184666"/>
          </a:xfrm>
          <a:prstGeom prst="rect">
            <a:avLst/>
          </a:prstGeom>
          <a:noFill/>
        </p:spPr>
        <p:txBody>
          <a:bodyPr wrap="square" lIns="0" tIns="0" rIns="0" bIns="0" rtlCol="0" anchor="t">
            <a:spAutoFit/>
          </a:bodyPr>
          <a:lstStyle/>
          <a:p>
            <a:pPr algn="ctr">
              <a:defRPr/>
            </a:pPr>
            <a:r>
              <a:rPr lang="en-US" sz="1200" b="1">
                <a:solidFill>
                  <a:schemeClr val="accent4"/>
                </a:solidFill>
                <a:latin typeface="Arial"/>
                <a:cs typeface="Arial Narrow" panose="020B0604020202020204" pitchFamily="34" charset="0"/>
              </a:rPr>
              <a:t>App </a:t>
            </a:r>
            <a:r>
              <a:rPr lang="en-US" sz="1200" b="1">
                <a:solidFill>
                  <a:schemeClr val="accent4"/>
                </a:solidFill>
                <a:cs typeface="Arial Narrow" panose="020B0604020202020204" pitchFamily="34" charset="0"/>
              </a:rPr>
              <a:t>Layer</a:t>
            </a:r>
            <a:endParaRPr lang="en-US" sz="1200" b="1">
              <a:solidFill>
                <a:schemeClr val="accent4"/>
              </a:solidFill>
              <a:latin typeface="Arial"/>
              <a:cs typeface="Arial Narrow" panose="020B0604020202020204" pitchFamily="34" charset="0"/>
            </a:endParaRPr>
          </a:p>
        </p:txBody>
      </p:sp>
      <p:pic>
        <p:nvPicPr>
          <p:cNvPr id="73" name="Graphic 72">
            <a:extLst>
              <a:ext uri="{FF2B5EF4-FFF2-40B4-BE49-F238E27FC236}">
                <a16:creationId xmlns:a16="http://schemas.microsoft.com/office/drawing/2014/main" id="{57427966-9736-2E45-A8FF-7655CCEF398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36079" y="4881396"/>
            <a:ext cx="535856" cy="511136"/>
          </a:xfrm>
          <a:prstGeom prst="rect">
            <a:avLst/>
          </a:prstGeom>
        </p:spPr>
      </p:pic>
      <p:sp>
        <p:nvSpPr>
          <p:cNvPr id="6" name="TextBox 5">
            <a:extLst>
              <a:ext uri="{FF2B5EF4-FFF2-40B4-BE49-F238E27FC236}">
                <a16:creationId xmlns:a16="http://schemas.microsoft.com/office/drawing/2014/main" id="{2D4B9C8D-3957-6E49-BD6E-E5738D1E1B5D}"/>
              </a:ext>
            </a:extLst>
          </p:cNvPr>
          <p:cNvSpPr txBox="1"/>
          <p:nvPr/>
        </p:nvSpPr>
        <p:spPr>
          <a:xfrm>
            <a:off x="4813256" y="4986453"/>
            <a:ext cx="1105597" cy="461665"/>
          </a:xfrm>
          <a:prstGeom prst="rect">
            <a:avLst/>
          </a:prstGeom>
          <a:noFill/>
        </p:spPr>
        <p:txBody>
          <a:bodyPr wrap="square" rtlCol="0">
            <a:spAutoFit/>
          </a:bodyPr>
          <a:lstStyle/>
          <a:p>
            <a:pPr algn="ctr">
              <a:defRPr/>
            </a:pPr>
            <a:r>
              <a:rPr lang="en-US" sz="2400">
                <a:solidFill>
                  <a:schemeClr val="accent4"/>
                </a:solidFill>
                <a:cs typeface="Arial Narrow" panose="020B0604020202020204" pitchFamily="34" charset="0"/>
              </a:rPr>
              <a:t>{ API }</a:t>
            </a:r>
          </a:p>
        </p:txBody>
      </p:sp>
      <p:sp>
        <p:nvSpPr>
          <p:cNvPr id="9" name="Footer Placeholder 8">
            <a:extLst>
              <a:ext uri="{FF2B5EF4-FFF2-40B4-BE49-F238E27FC236}">
                <a16:creationId xmlns:a16="http://schemas.microsoft.com/office/drawing/2014/main" id="{F5BE91A5-F9CB-F94C-B246-468C6A582006}"/>
              </a:ext>
            </a:extLst>
          </p:cNvPr>
          <p:cNvSpPr>
            <a:spLocks noGrp="1"/>
          </p:cNvSpPr>
          <p:nvPr>
            <p:ph type="ftr" sz="quarter" idx="3"/>
          </p:nvPr>
        </p:nvSpPr>
        <p:spPr>
          <a:xfrm>
            <a:off x="1011673" y="4906528"/>
            <a:ext cx="3234071" cy="92333"/>
          </a:xfrm>
          <a:prstGeom prst="rect">
            <a:avLst/>
          </a:prstGeom>
          <a:noFill/>
          <a:ln>
            <a:noFill/>
          </a:ln>
        </p:spPr>
        <p:txBody>
          <a:bodyPr spcFirstLastPara="1" vert="horz" wrap="square" lIns="0" tIns="0" rIns="0" bIns="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 b="0" i="0" u="none" strike="noStrike" kern="100" cap="all" spc="38" baseline="0">
                <a:solidFill>
                  <a:schemeClr val="tx1"/>
                </a:solidFill>
                <a:latin typeface="+mn-lt"/>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lang="en-US"/>
          </a:p>
        </p:txBody>
      </p:sp>
    </p:spTree>
    <p:extLst>
      <p:ext uri="{BB962C8B-B14F-4D97-AF65-F5344CB8AC3E}">
        <p14:creationId xmlns:p14="http://schemas.microsoft.com/office/powerpoint/2010/main" val="924672762"/>
      </p:ext>
    </p:extLst>
  </p:cSld>
  <p:clrMapOvr>
    <a:masterClrMapping/>
  </p:clrMapOvr>
  <mc:AlternateContent xmlns:mc="http://schemas.openxmlformats.org/markup-compatibility/2006" xmlns:p159="http://schemas.microsoft.com/office/powerpoint/2015/09/main">
    <mc:Choice Requires="p159">
      <p:transition spd="med"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2"/>
          <p:cNvSpPr/>
          <p:nvPr/>
        </p:nvSpPr>
        <p:spPr>
          <a:xfrm>
            <a:off x="8255751" y="1970833"/>
            <a:ext cx="2520400" cy="3335600"/>
          </a:xfrm>
          <a:prstGeom prst="rect">
            <a:avLst/>
          </a:prstGeom>
          <a:solidFill>
            <a:srgbClr val="F3F3F3"/>
          </a:solidFill>
          <a:ln>
            <a:noFill/>
          </a:ln>
          <a:effectLst>
            <a:outerShdw blurRad="57150" dist="19050" dir="5400000" algn="bl" rotWithShape="0">
              <a:srgbClr val="999999">
                <a:alpha val="50000"/>
              </a:srgbClr>
            </a:outerShdw>
          </a:effectLst>
        </p:spPr>
        <p:txBody>
          <a:bodyPr spcFirstLastPara="1" wrap="square" lIns="121900" tIns="121900" rIns="121900" bIns="121900" anchor="ctr" anchorCtr="0">
            <a:noAutofit/>
          </a:bodyPr>
          <a:lstStyle/>
          <a:p>
            <a:endParaRPr sz="2400"/>
          </a:p>
        </p:txBody>
      </p:sp>
      <p:sp>
        <p:nvSpPr>
          <p:cNvPr id="561" name="Google Shape;561;p62"/>
          <p:cNvSpPr/>
          <p:nvPr/>
        </p:nvSpPr>
        <p:spPr>
          <a:xfrm>
            <a:off x="4835784" y="1970833"/>
            <a:ext cx="2520400" cy="3335600"/>
          </a:xfrm>
          <a:prstGeom prst="rect">
            <a:avLst/>
          </a:prstGeom>
          <a:solidFill>
            <a:srgbClr val="F3F3F3"/>
          </a:solidFill>
          <a:ln>
            <a:noFill/>
          </a:ln>
          <a:effectLst>
            <a:outerShdw blurRad="57150" dist="19050" dir="5400000" algn="bl" rotWithShape="0">
              <a:srgbClr val="999999">
                <a:alpha val="50000"/>
              </a:srgbClr>
            </a:outerShdw>
          </a:effectLst>
        </p:spPr>
        <p:txBody>
          <a:bodyPr spcFirstLastPara="1" wrap="square" lIns="121900" tIns="121900" rIns="121900" bIns="121900" anchor="ctr" anchorCtr="0">
            <a:noAutofit/>
          </a:bodyPr>
          <a:lstStyle/>
          <a:p>
            <a:endParaRPr sz="2400"/>
          </a:p>
        </p:txBody>
      </p:sp>
      <p:sp>
        <p:nvSpPr>
          <p:cNvPr id="562" name="Google Shape;562;p62"/>
          <p:cNvSpPr/>
          <p:nvPr/>
        </p:nvSpPr>
        <p:spPr>
          <a:xfrm>
            <a:off x="1415833" y="1970833"/>
            <a:ext cx="2520400" cy="3335600"/>
          </a:xfrm>
          <a:prstGeom prst="rect">
            <a:avLst/>
          </a:prstGeom>
          <a:solidFill>
            <a:srgbClr val="F3F3F3"/>
          </a:solidFill>
          <a:ln>
            <a:noFill/>
          </a:ln>
          <a:effectLst>
            <a:outerShdw blurRad="57150" dist="19050" dir="5400000" algn="bl" rotWithShape="0">
              <a:srgbClr val="999999">
                <a:alpha val="50000"/>
              </a:srgbClr>
            </a:outerShdw>
          </a:effectLst>
        </p:spPr>
        <p:txBody>
          <a:bodyPr spcFirstLastPara="1" wrap="square" lIns="121900" tIns="121900" rIns="121900" bIns="121900" anchor="ctr" anchorCtr="0">
            <a:noAutofit/>
          </a:bodyPr>
          <a:lstStyle/>
          <a:p>
            <a:endParaRPr sz="2400"/>
          </a:p>
        </p:txBody>
      </p:sp>
      <p:sp>
        <p:nvSpPr>
          <p:cNvPr id="563" name="Google Shape;563;p62"/>
          <p:cNvSpPr txBox="1"/>
          <p:nvPr/>
        </p:nvSpPr>
        <p:spPr>
          <a:xfrm>
            <a:off x="1824400" y="2746743"/>
            <a:ext cx="1649600" cy="468000"/>
          </a:xfrm>
          <a:prstGeom prst="rect">
            <a:avLst/>
          </a:prstGeom>
          <a:noFill/>
          <a:ln>
            <a:noFill/>
          </a:ln>
        </p:spPr>
        <p:txBody>
          <a:bodyPr spcFirstLastPara="1" wrap="square" lIns="0" tIns="0" rIns="0" bIns="0" anchor="t" anchorCtr="0">
            <a:noAutofit/>
          </a:bodyPr>
          <a:lstStyle/>
          <a:p>
            <a:pPr algn="ctr"/>
            <a:r>
              <a:rPr lang="en-US" sz="2400" b="1">
                <a:latin typeface="Proxima Nova"/>
                <a:ea typeface="Proxima Nova"/>
                <a:cs typeface="Proxima Nova"/>
                <a:sym typeface="Proxima Nova"/>
              </a:rPr>
              <a:t>LESS FRAUD</a:t>
            </a:r>
            <a:endParaRPr sz="2400" b="1">
              <a:latin typeface="Proxima Nova"/>
              <a:ea typeface="Proxima Nova"/>
              <a:cs typeface="Proxima Nova"/>
              <a:sym typeface="Proxima Nova"/>
            </a:endParaRPr>
          </a:p>
        </p:txBody>
      </p:sp>
      <p:sp>
        <p:nvSpPr>
          <p:cNvPr id="564" name="Google Shape;564;p62"/>
          <p:cNvSpPr txBox="1"/>
          <p:nvPr/>
        </p:nvSpPr>
        <p:spPr>
          <a:xfrm>
            <a:off x="1602000" y="3171633"/>
            <a:ext cx="2094400" cy="1715200"/>
          </a:xfrm>
          <a:prstGeom prst="rect">
            <a:avLst/>
          </a:prstGeom>
          <a:noFill/>
          <a:ln>
            <a:noFill/>
          </a:ln>
        </p:spPr>
        <p:txBody>
          <a:bodyPr spcFirstLastPara="1" wrap="square" lIns="0" tIns="0" rIns="0" bIns="0" anchor="t" anchorCtr="0">
            <a:noAutofit/>
          </a:bodyPr>
          <a:lstStyle/>
          <a:p>
            <a:pPr algn="ctr">
              <a:lnSpc>
                <a:spcPct val="115000"/>
              </a:lnSpc>
            </a:pPr>
            <a:r>
              <a:rPr lang="en-US" sz="1467" dirty="0">
                <a:solidFill>
                  <a:schemeClr val="dk1"/>
                </a:solidFill>
                <a:latin typeface="Proxima Nova"/>
                <a:ea typeface="Proxima Nova"/>
                <a:cs typeface="Proxima Nova"/>
                <a:sym typeface="Proxima Nova"/>
              </a:rPr>
              <a:t>SAFE typically </a:t>
            </a:r>
            <a:br>
              <a:rPr lang="en-US" sz="1467" dirty="0">
                <a:solidFill>
                  <a:schemeClr val="dk1"/>
                </a:solidFill>
                <a:latin typeface="Proxima Nova"/>
                <a:ea typeface="Proxima Nova"/>
                <a:cs typeface="Proxima Nova"/>
                <a:sym typeface="Proxima Nova"/>
              </a:rPr>
            </a:br>
            <a:r>
              <a:rPr lang="en-US" sz="1467" b="1" dirty="0">
                <a:solidFill>
                  <a:schemeClr val="dk1"/>
                </a:solidFill>
                <a:latin typeface="Proxima Nova"/>
                <a:ea typeface="Proxima Nova"/>
                <a:cs typeface="Proxima Nova"/>
                <a:sym typeface="Proxima Nova"/>
              </a:rPr>
              <a:t>identifies 2x-5x more fraud per month</a:t>
            </a:r>
            <a:r>
              <a:rPr lang="en-US" sz="1467" dirty="0">
                <a:solidFill>
                  <a:schemeClr val="dk1"/>
                </a:solidFill>
                <a:latin typeface="Proxima Nova"/>
                <a:ea typeface="Proxima Nova"/>
                <a:cs typeface="Proxima Nova"/>
                <a:sym typeface="Proxima Nova"/>
              </a:rPr>
              <a:t> </a:t>
            </a:r>
            <a:br>
              <a:rPr lang="en-US" sz="1467" dirty="0">
                <a:solidFill>
                  <a:schemeClr val="dk1"/>
                </a:solidFill>
                <a:latin typeface="Proxima Nova"/>
                <a:ea typeface="Proxima Nova"/>
                <a:cs typeface="Proxima Nova"/>
                <a:sym typeface="Proxima Nova"/>
              </a:rPr>
            </a:br>
            <a:r>
              <a:rPr lang="en-US" sz="1467" dirty="0">
                <a:solidFill>
                  <a:schemeClr val="dk1"/>
                </a:solidFill>
                <a:latin typeface="Proxima Nova"/>
                <a:ea typeface="Proxima Nova"/>
                <a:cs typeface="Proxima Nova"/>
                <a:sym typeface="Proxima Nova"/>
              </a:rPr>
              <a:t>than current solutions, while maintaining low false positive levels</a:t>
            </a:r>
            <a:endParaRPr sz="1467" dirty="0">
              <a:solidFill>
                <a:schemeClr val="dk1"/>
              </a:solidFill>
              <a:latin typeface="Proxima Nova"/>
              <a:ea typeface="Proxima Nova"/>
              <a:cs typeface="Proxima Nova"/>
              <a:sym typeface="Proxima Nova"/>
            </a:endParaRPr>
          </a:p>
        </p:txBody>
      </p:sp>
      <p:sp>
        <p:nvSpPr>
          <p:cNvPr id="565" name="Google Shape;565;p62"/>
          <p:cNvSpPr txBox="1"/>
          <p:nvPr/>
        </p:nvSpPr>
        <p:spPr>
          <a:xfrm>
            <a:off x="5067433" y="2751533"/>
            <a:ext cx="2038000" cy="468000"/>
          </a:xfrm>
          <a:prstGeom prst="rect">
            <a:avLst/>
          </a:prstGeom>
          <a:noFill/>
          <a:ln>
            <a:noFill/>
          </a:ln>
        </p:spPr>
        <p:txBody>
          <a:bodyPr spcFirstLastPara="1" wrap="square" lIns="0" tIns="0" rIns="0" bIns="0" anchor="t" anchorCtr="0">
            <a:noAutofit/>
          </a:bodyPr>
          <a:lstStyle/>
          <a:p>
            <a:pPr algn="ctr"/>
            <a:r>
              <a:rPr lang="en-US" sz="2400" b="1">
                <a:latin typeface="Proxima Nova"/>
                <a:ea typeface="Proxima Nova"/>
                <a:cs typeface="Proxima Nova"/>
                <a:sym typeface="Proxima Nova"/>
              </a:rPr>
              <a:t>LESS FRICTION</a:t>
            </a:r>
            <a:endParaRPr sz="2400" b="1">
              <a:latin typeface="Proxima Nova"/>
              <a:ea typeface="Proxima Nova"/>
              <a:cs typeface="Proxima Nova"/>
              <a:sym typeface="Proxima Nova"/>
            </a:endParaRPr>
          </a:p>
        </p:txBody>
      </p:sp>
      <p:sp>
        <p:nvSpPr>
          <p:cNvPr id="566" name="Google Shape;566;p62"/>
          <p:cNvSpPr txBox="1"/>
          <p:nvPr/>
        </p:nvSpPr>
        <p:spPr>
          <a:xfrm>
            <a:off x="5048800" y="3201795"/>
            <a:ext cx="2094400" cy="1715200"/>
          </a:xfrm>
          <a:prstGeom prst="rect">
            <a:avLst/>
          </a:prstGeom>
          <a:noFill/>
          <a:ln>
            <a:noFill/>
          </a:ln>
        </p:spPr>
        <p:txBody>
          <a:bodyPr spcFirstLastPara="1" wrap="square" lIns="0" tIns="0" rIns="0" bIns="0" anchor="t" anchorCtr="0">
            <a:noAutofit/>
          </a:bodyPr>
          <a:lstStyle/>
          <a:p>
            <a:pPr algn="ctr">
              <a:lnSpc>
                <a:spcPct val="115000"/>
              </a:lnSpc>
            </a:pPr>
            <a:r>
              <a:rPr lang="en-US" sz="1467">
                <a:latin typeface="Proxima Nova"/>
                <a:ea typeface="Proxima Nova"/>
                <a:cs typeface="Proxima Nova"/>
                <a:sym typeface="Proxima Nova"/>
              </a:rPr>
              <a:t>SAFE recommends</a:t>
            </a:r>
            <a:br>
              <a:rPr lang="en-US" sz="1467">
                <a:latin typeface="Proxima Nova"/>
                <a:ea typeface="Proxima Nova"/>
                <a:cs typeface="Proxima Nova"/>
                <a:sym typeface="Proxima Nova"/>
              </a:rPr>
            </a:br>
            <a:r>
              <a:rPr lang="en-US" sz="1467" b="1">
                <a:latin typeface="Proxima Nova"/>
                <a:ea typeface="Proxima Nova"/>
                <a:cs typeface="Proxima Nova"/>
                <a:sym typeface="Proxima Nova"/>
              </a:rPr>
              <a:t>up to 90% FEWER</a:t>
            </a:r>
            <a:br>
              <a:rPr lang="en-US" sz="1467" b="1">
                <a:latin typeface="Proxima Nova"/>
                <a:ea typeface="Proxima Nova"/>
                <a:cs typeface="Proxima Nova"/>
                <a:sym typeface="Proxima Nova"/>
              </a:rPr>
            </a:br>
            <a:r>
              <a:rPr lang="en-US" sz="1467" b="1">
                <a:latin typeface="Proxima Nova"/>
                <a:ea typeface="Proxima Nova"/>
                <a:cs typeface="Proxima Nova"/>
                <a:sym typeface="Proxima Nova"/>
              </a:rPr>
              <a:t>MFA challenges</a:t>
            </a:r>
            <a:r>
              <a:rPr lang="en-US" sz="1467">
                <a:latin typeface="Proxima Nova"/>
                <a:ea typeface="Proxima Nova"/>
                <a:cs typeface="Proxima Nova"/>
                <a:sym typeface="Proxima Nova"/>
              </a:rPr>
              <a:t> </a:t>
            </a:r>
            <a:br>
              <a:rPr lang="en-US" sz="1467">
                <a:latin typeface="Proxima Nova"/>
                <a:ea typeface="Proxima Nova"/>
                <a:cs typeface="Proxima Nova"/>
                <a:sym typeface="Proxima Nova"/>
              </a:rPr>
            </a:br>
            <a:r>
              <a:rPr lang="en-US" sz="1467">
                <a:latin typeface="Proxima Nova"/>
                <a:ea typeface="Proxima Nova"/>
                <a:cs typeface="Proxima Nova"/>
                <a:sym typeface="Proxima Nova"/>
              </a:rPr>
              <a:t>for legitimate users than alternative solutions - less user friction for legitimate users means more revenue</a:t>
            </a:r>
            <a:endParaRPr sz="1467">
              <a:latin typeface="Proxima Nova"/>
              <a:ea typeface="Proxima Nova"/>
              <a:cs typeface="Proxima Nova"/>
              <a:sym typeface="Proxima Nova"/>
            </a:endParaRPr>
          </a:p>
        </p:txBody>
      </p:sp>
      <p:sp>
        <p:nvSpPr>
          <p:cNvPr id="567" name="Google Shape;567;p62"/>
          <p:cNvSpPr txBox="1"/>
          <p:nvPr/>
        </p:nvSpPr>
        <p:spPr>
          <a:xfrm>
            <a:off x="8691167" y="2751544"/>
            <a:ext cx="1649600" cy="468000"/>
          </a:xfrm>
          <a:prstGeom prst="rect">
            <a:avLst/>
          </a:prstGeom>
          <a:noFill/>
          <a:ln>
            <a:noFill/>
          </a:ln>
        </p:spPr>
        <p:txBody>
          <a:bodyPr spcFirstLastPara="1" wrap="square" lIns="0" tIns="0" rIns="0" bIns="0" anchor="t" anchorCtr="0">
            <a:noAutofit/>
          </a:bodyPr>
          <a:lstStyle/>
          <a:p>
            <a:pPr algn="ctr"/>
            <a:r>
              <a:rPr lang="en-US" sz="2400" b="1">
                <a:latin typeface="Proxima Nova"/>
                <a:ea typeface="Proxima Nova"/>
                <a:cs typeface="Proxima Nova"/>
                <a:sym typeface="Proxima Nova"/>
              </a:rPr>
              <a:t>LESS EFFORT</a:t>
            </a:r>
            <a:endParaRPr sz="2400" b="1">
              <a:latin typeface="Proxima Nova"/>
              <a:ea typeface="Proxima Nova"/>
              <a:cs typeface="Proxima Nova"/>
              <a:sym typeface="Proxima Nova"/>
            </a:endParaRPr>
          </a:p>
        </p:txBody>
      </p:sp>
      <p:sp>
        <p:nvSpPr>
          <p:cNvPr id="568" name="Google Shape;568;p62"/>
          <p:cNvSpPr txBox="1"/>
          <p:nvPr/>
        </p:nvSpPr>
        <p:spPr>
          <a:xfrm>
            <a:off x="8468767" y="3201795"/>
            <a:ext cx="2094400" cy="1715200"/>
          </a:xfrm>
          <a:prstGeom prst="rect">
            <a:avLst/>
          </a:prstGeom>
          <a:noFill/>
          <a:ln>
            <a:noFill/>
          </a:ln>
        </p:spPr>
        <p:txBody>
          <a:bodyPr spcFirstLastPara="1" wrap="square" lIns="0" tIns="0" rIns="0" bIns="0" anchor="t" anchorCtr="0">
            <a:noAutofit/>
          </a:bodyPr>
          <a:lstStyle/>
          <a:p>
            <a:pPr algn="ctr">
              <a:lnSpc>
                <a:spcPct val="115000"/>
              </a:lnSpc>
            </a:pPr>
            <a:r>
              <a:rPr lang="en-US" sz="1467">
                <a:solidFill>
                  <a:schemeClr val="dk1"/>
                </a:solidFill>
                <a:latin typeface="Proxima Nova"/>
                <a:ea typeface="Proxima Nova"/>
                <a:cs typeface="Proxima Nova"/>
                <a:sym typeface="Proxima Nova"/>
              </a:rPr>
              <a:t>SAFE slashes the # of transactions that require fraud team review </a:t>
            </a:r>
            <a:endParaRPr sz="1467">
              <a:solidFill>
                <a:schemeClr val="dk1"/>
              </a:solidFill>
              <a:latin typeface="Proxima Nova"/>
              <a:ea typeface="Proxima Nova"/>
              <a:cs typeface="Proxima Nova"/>
              <a:sym typeface="Proxima Nova"/>
            </a:endParaRPr>
          </a:p>
          <a:p>
            <a:pPr algn="ctr">
              <a:lnSpc>
                <a:spcPct val="115000"/>
              </a:lnSpc>
            </a:pPr>
            <a:r>
              <a:rPr lang="en-US" sz="1467" b="1">
                <a:solidFill>
                  <a:schemeClr val="dk1"/>
                </a:solidFill>
                <a:latin typeface="Proxima Nova"/>
                <a:ea typeface="Proxima Nova"/>
                <a:cs typeface="Proxima Nova"/>
                <a:sym typeface="Proxima Nova"/>
              </a:rPr>
              <a:t>by more than 50%</a:t>
            </a:r>
            <a:endParaRPr sz="1467" b="1">
              <a:solidFill>
                <a:schemeClr val="dk1"/>
              </a:solidFill>
              <a:latin typeface="Proxima Nova"/>
              <a:ea typeface="Proxima Nova"/>
              <a:cs typeface="Proxima Nova"/>
              <a:sym typeface="Proxima Nova"/>
            </a:endParaRPr>
          </a:p>
        </p:txBody>
      </p:sp>
      <p:sp>
        <p:nvSpPr>
          <p:cNvPr id="569" name="Google Shape;569;p62"/>
          <p:cNvSpPr txBox="1">
            <a:spLocks noGrp="1"/>
          </p:cNvSpPr>
          <p:nvPr>
            <p:ph type="title"/>
          </p:nvPr>
        </p:nvSpPr>
        <p:spPr>
          <a:xfrm>
            <a:off x="580047" y="298743"/>
            <a:ext cx="11391899" cy="546400"/>
          </a:xfrm>
          <a:prstGeom prst="rect">
            <a:avLst/>
          </a:prstGeom>
        </p:spPr>
        <p:txBody>
          <a:bodyPr spcFirstLastPara="1" vert="horz" wrap="square" lIns="0" tIns="0" rIns="0" bIns="0" rtlCol="0" anchor="b" anchorCtr="0">
            <a:noAutofit/>
          </a:bodyPr>
          <a:lstStyle/>
          <a:p>
            <a:r>
              <a:rPr lang="en-US" sz="3467" b="0" dirty="0">
                <a:latin typeface="Arial" panose="020B0604020202020204" pitchFamily="34" charset="0"/>
                <a:cs typeface="Arial" panose="020B0604020202020204" pitchFamily="34" charset="0"/>
              </a:rPr>
              <a:t>SAFE delivers differentiated </a:t>
            </a:r>
            <a:r>
              <a:rPr lang="en-US" sz="3467" b="0" i="1" dirty="0">
                <a:latin typeface="Arial" panose="020B0604020202020204" pitchFamily="34" charset="0"/>
                <a:cs typeface="Arial" panose="020B0604020202020204" pitchFamily="34" charset="0"/>
              </a:rPr>
              <a:t>outcomes</a:t>
            </a:r>
            <a:r>
              <a:rPr lang="en-US" sz="3467" b="0" dirty="0">
                <a:latin typeface="Arial" panose="020B0604020202020204" pitchFamily="34" charset="0"/>
                <a:cs typeface="Arial" panose="020B0604020202020204" pitchFamily="34" charset="0"/>
              </a:rPr>
              <a:t> in </a:t>
            </a:r>
            <a:r>
              <a:rPr lang="en-US" sz="3467" b="0" i="1" dirty="0">
                <a:latin typeface="Arial" panose="020B0604020202020204" pitchFamily="34" charset="0"/>
                <a:cs typeface="Arial" panose="020B0604020202020204" pitchFamily="34" charset="0"/>
              </a:rPr>
              <a:t>real-time</a:t>
            </a:r>
            <a:endParaRPr sz="3467" b="0" dirty="0">
              <a:latin typeface="Arial" panose="020B0604020202020204" pitchFamily="34" charset="0"/>
              <a:cs typeface="Arial" panose="020B0604020202020204" pitchFamily="34" charset="0"/>
            </a:endParaRPr>
          </a:p>
        </p:txBody>
      </p:sp>
      <p:pic>
        <p:nvPicPr>
          <p:cNvPr id="570" name="Google Shape;570;p6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188325" y="1477055"/>
            <a:ext cx="975360" cy="975360"/>
          </a:xfrm>
          <a:prstGeom prst="rect">
            <a:avLst/>
          </a:prstGeom>
          <a:noFill/>
          <a:ln>
            <a:noFill/>
          </a:ln>
        </p:spPr>
      </p:pic>
      <p:pic>
        <p:nvPicPr>
          <p:cNvPr id="571" name="Google Shape;571;p6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608321" y="1477055"/>
            <a:ext cx="975360" cy="975360"/>
          </a:xfrm>
          <a:prstGeom prst="rect">
            <a:avLst/>
          </a:prstGeom>
          <a:noFill/>
          <a:ln>
            <a:noFill/>
          </a:ln>
        </p:spPr>
      </p:pic>
      <p:pic>
        <p:nvPicPr>
          <p:cNvPr id="572" name="Google Shape;572;p6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9028315" y="1477065"/>
            <a:ext cx="975360" cy="975360"/>
          </a:xfrm>
          <a:prstGeom prst="rect">
            <a:avLst/>
          </a:prstGeom>
          <a:noFill/>
          <a:ln>
            <a:noFill/>
          </a:ln>
        </p:spPr>
      </p:pic>
      <p:sp>
        <p:nvSpPr>
          <p:cNvPr id="573" name="Google Shape;573;p62"/>
          <p:cNvSpPr txBox="1">
            <a:spLocks noGrp="1"/>
          </p:cNvSpPr>
          <p:nvPr>
            <p:ph type="subTitle" idx="1"/>
          </p:nvPr>
        </p:nvSpPr>
        <p:spPr>
          <a:xfrm>
            <a:off x="838096" y="895216"/>
            <a:ext cx="10920800" cy="384800"/>
          </a:xfrm>
          <a:prstGeom prst="rect">
            <a:avLst/>
          </a:prstGeom>
        </p:spPr>
        <p:txBody>
          <a:bodyPr spcFirstLastPara="1" vert="horz" wrap="square" lIns="0" tIns="0" rIns="0" bIns="0" rtlCol="0" anchor="t" anchorCtr="0">
            <a:noAutofit/>
          </a:bodyPr>
          <a:lstStyle/>
          <a:p>
            <a:pPr marL="0" indent="0"/>
            <a:r>
              <a:rPr lang="en-US" dirty="0"/>
              <a:t>Machine Learning models dynamically adapt to ever-changing fraudster human behaviors</a:t>
            </a:r>
            <a:endParaRPr i="1" dirty="0"/>
          </a:p>
        </p:txBody>
      </p:sp>
      <p:sp>
        <p:nvSpPr>
          <p:cNvPr id="574" name="Google Shape;574;p62"/>
          <p:cNvSpPr txBox="1">
            <a:spLocks noGrp="1"/>
          </p:cNvSpPr>
          <p:nvPr>
            <p:ph type="subTitle" idx="1"/>
          </p:nvPr>
        </p:nvSpPr>
        <p:spPr>
          <a:xfrm>
            <a:off x="3042564" y="5736004"/>
            <a:ext cx="6511864" cy="384800"/>
          </a:xfrm>
          <a:prstGeom prst="rect">
            <a:avLst/>
          </a:prstGeom>
        </p:spPr>
        <p:txBody>
          <a:bodyPr spcFirstLastPara="1" vert="horz" wrap="square" lIns="0" tIns="0" rIns="0" bIns="0" rtlCol="0" anchor="t" anchorCtr="0">
            <a:noAutofit/>
          </a:bodyPr>
          <a:lstStyle/>
          <a:p>
            <a:pPr marL="0" indent="0" algn="ctr"/>
            <a:r>
              <a:rPr lang="en-US" b="1"/>
              <a:t>Typical SAFE Return on Investment: 6-10 </a:t>
            </a:r>
            <a:r>
              <a:rPr lang="en-US" b="1" i="1"/>
              <a:t>weeks</a:t>
            </a:r>
            <a:endParaRPr b="1" i="1"/>
          </a:p>
        </p:txBody>
      </p:sp>
      <p:sp>
        <p:nvSpPr>
          <p:cNvPr id="17" name="Snip Diagonal Corner Rectangle 16">
            <a:extLst>
              <a:ext uri="{FF2B5EF4-FFF2-40B4-BE49-F238E27FC236}">
                <a16:creationId xmlns:a16="http://schemas.microsoft.com/office/drawing/2014/main" id="{4D18C987-B857-DE4F-A231-5DE3BB86839E}"/>
              </a:ext>
            </a:extLst>
          </p:cNvPr>
          <p:cNvSpPr/>
          <p:nvPr/>
        </p:nvSpPr>
        <p:spPr>
          <a:xfrm>
            <a:off x="3076458" y="5489837"/>
            <a:ext cx="6399079" cy="784960"/>
          </a:xfrm>
          <a:prstGeom prst="snip2DiagRect">
            <a:avLst/>
          </a:prstGeom>
          <a:noFill/>
          <a:ln w="38100">
            <a:solidFill>
              <a:srgbClr val="00B0F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2400">
              <a:solidFill>
                <a:srgbClr val="FF0000"/>
              </a:solidFill>
            </a:endParaRPr>
          </a:p>
        </p:txBody>
      </p:sp>
    </p:spTree>
    <p:extLst>
      <p:ext uri="{BB962C8B-B14F-4D97-AF65-F5344CB8AC3E}">
        <p14:creationId xmlns:p14="http://schemas.microsoft.com/office/powerpoint/2010/main" val="86978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32" presetClass="emph" presetSubtype="0" fill="hold" grpId="2" nodeType="afterEffect">
                                  <p:stCondLst>
                                    <p:cond delay="0"/>
                                  </p:stCondLst>
                                  <p:childTnLst>
                                    <p:animRot by="120000">
                                      <p:cBhvr>
                                        <p:cTn id="10" dur="100" fill="hold">
                                          <p:stCondLst>
                                            <p:cond delay="0"/>
                                          </p:stCondLst>
                                        </p:cTn>
                                        <p:tgtEl>
                                          <p:spTgt spid="17"/>
                                        </p:tgtEl>
                                        <p:attrNameLst>
                                          <p:attrName>r</p:attrName>
                                        </p:attrNameLst>
                                      </p:cBhvr>
                                    </p:animRot>
                                    <p:animRot by="-240000">
                                      <p:cBhvr>
                                        <p:cTn id="11" dur="200" fill="hold">
                                          <p:stCondLst>
                                            <p:cond delay="200"/>
                                          </p:stCondLst>
                                        </p:cTn>
                                        <p:tgtEl>
                                          <p:spTgt spid="17"/>
                                        </p:tgtEl>
                                        <p:attrNameLst>
                                          <p:attrName>r</p:attrName>
                                        </p:attrNameLst>
                                      </p:cBhvr>
                                    </p:animRot>
                                    <p:animRot by="240000">
                                      <p:cBhvr>
                                        <p:cTn id="12" dur="200" fill="hold">
                                          <p:stCondLst>
                                            <p:cond delay="400"/>
                                          </p:stCondLst>
                                        </p:cTn>
                                        <p:tgtEl>
                                          <p:spTgt spid="17"/>
                                        </p:tgtEl>
                                        <p:attrNameLst>
                                          <p:attrName>r</p:attrName>
                                        </p:attrNameLst>
                                      </p:cBhvr>
                                    </p:animRot>
                                    <p:animRot by="-240000">
                                      <p:cBhvr>
                                        <p:cTn id="13" dur="200" fill="hold">
                                          <p:stCondLst>
                                            <p:cond delay="600"/>
                                          </p:stCondLst>
                                        </p:cTn>
                                        <p:tgtEl>
                                          <p:spTgt spid="17"/>
                                        </p:tgtEl>
                                        <p:attrNameLst>
                                          <p:attrName>r</p:attrName>
                                        </p:attrNameLst>
                                      </p:cBhvr>
                                    </p:animRot>
                                    <p:animRot by="120000">
                                      <p:cBhvr>
                                        <p:cTn id="14" dur="200" fill="hold">
                                          <p:stCondLst>
                                            <p:cond delay="800"/>
                                          </p:stCondLst>
                                        </p:cTn>
                                        <p:tgtEl>
                                          <p:spTgt spid="17"/>
                                        </p:tgtEl>
                                        <p:attrNameLst>
                                          <p:attrName>r</p:attrName>
                                        </p:attrNameLst>
                                      </p:cBhvr>
                                    </p:animRot>
                                  </p:childTnLst>
                                </p:cTn>
                              </p:par>
                            </p:childTnLst>
                          </p:cTn>
                        </p:par>
                        <p:par>
                          <p:cTn id="15" fill="hold">
                            <p:stCondLst>
                              <p:cond delay="1500"/>
                            </p:stCondLst>
                            <p:childTnLst>
                              <p:par>
                                <p:cTn id="16" presetID="35" presetClass="emph" presetSubtype="0" repeatCount="4000" fill="hold" grpId="0" nodeType="afterEffect">
                                  <p:stCondLst>
                                    <p:cond delay="0"/>
                                  </p:stCondLst>
                                  <p:childTnLst>
                                    <p:anim calcmode="discrete" valueType="str">
                                      <p:cBhvr>
                                        <p:cTn id="17"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pic>
        <p:nvPicPr>
          <p:cNvPr id="344" name="Google Shape;344;ge52af6a3fd_1_4348"/>
          <p:cNvPicPr preferRelativeResize="0"/>
          <p:nvPr/>
        </p:nvPicPr>
        <p:blipFill rotWithShape="1">
          <a:blip r:embed="rId3">
            <a:alphaModFix/>
          </a:blip>
          <a:srcRect t="2489" b="2489"/>
          <a:stretch/>
        </p:blipFill>
        <p:spPr>
          <a:xfrm>
            <a:off x="11202362" y="6378356"/>
            <a:ext cx="731186" cy="390807"/>
          </a:xfrm>
          <a:prstGeom prst="rect">
            <a:avLst/>
          </a:prstGeom>
          <a:noFill/>
          <a:ln>
            <a:noFill/>
          </a:ln>
        </p:spPr>
      </p:pic>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317"/>
          <p:cNvSpPr txBox="1"/>
          <p:nvPr/>
        </p:nvSpPr>
        <p:spPr>
          <a:xfrm>
            <a:off x="609600" y="1130300"/>
            <a:ext cx="8127600" cy="4275200"/>
          </a:xfrm>
          <a:prstGeom prst="rect">
            <a:avLst/>
          </a:prstGeom>
          <a:noFill/>
          <a:ln>
            <a:noFill/>
          </a:ln>
        </p:spPr>
        <p:txBody>
          <a:bodyPr spcFirstLastPara="1" wrap="square" lIns="25400" tIns="25400" rIns="25400" bIns="25400" anchor="ctr" anchorCtr="0">
            <a:noAutofit/>
          </a:bodyPr>
          <a:lstStyle/>
          <a:p>
            <a:pPr>
              <a:lnSpc>
                <a:spcPct val="90000"/>
              </a:lnSpc>
            </a:pPr>
            <a:r>
              <a:rPr lang="en" sz="4933" b="1" dirty="0">
                <a:solidFill>
                  <a:schemeClr val="bg1"/>
                </a:solidFill>
                <a:latin typeface="Helvetica Neue"/>
                <a:ea typeface="Helvetica Neue"/>
                <a:cs typeface="Helvetica Neue"/>
                <a:sym typeface="Helvetica Neue"/>
              </a:rPr>
              <a:t>Zero-Trust with</a:t>
            </a:r>
            <a:endParaRPr sz="4933" b="1" dirty="0">
              <a:solidFill>
                <a:schemeClr val="bg1"/>
              </a:solidFill>
              <a:latin typeface="Helvetica Neue"/>
              <a:ea typeface="Helvetica Neue"/>
              <a:cs typeface="Helvetica Neue"/>
              <a:sym typeface="Helvetica Neue"/>
            </a:endParaRPr>
          </a:p>
          <a:p>
            <a:pPr>
              <a:lnSpc>
                <a:spcPct val="90000"/>
              </a:lnSpc>
            </a:pPr>
            <a:r>
              <a:rPr lang="en" sz="4933" b="1" dirty="0" err="1">
                <a:solidFill>
                  <a:schemeClr val="bg1"/>
                </a:solidFill>
                <a:latin typeface="Helvetica Neue"/>
                <a:ea typeface="Helvetica Neue"/>
                <a:cs typeface="Helvetica Neue"/>
                <a:sym typeface="Helvetica Neue"/>
              </a:rPr>
              <a:t>HashiCorp</a:t>
            </a:r>
            <a:endParaRPr sz="4933" b="1" dirty="0">
              <a:solidFill>
                <a:schemeClr val="bg1"/>
              </a:solidFill>
              <a:latin typeface="Helvetica Neue"/>
              <a:ea typeface="Helvetica Neue"/>
              <a:cs typeface="Helvetica Neue"/>
              <a:sym typeface="Helvetica Neue"/>
            </a:endParaRPr>
          </a:p>
          <a:p>
            <a:pPr>
              <a:lnSpc>
                <a:spcPct val="90000"/>
              </a:lnSpc>
            </a:pPr>
            <a:endParaRPr sz="4933" b="1" dirty="0">
              <a:solidFill>
                <a:schemeClr val="bg1"/>
              </a:solidFill>
              <a:latin typeface="Helvetica Neue"/>
              <a:ea typeface="Helvetica Neue"/>
              <a:cs typeface="Helvetica Neue"/>
              <a:sym typeface="Helvetica Neue"/>
            </a:endParaRPr>
          </a:p>
          <a:p>
            <a:pPr>
              <a:lnSpc>
                <a:spcPct val="90000"/>
              </a:lnSpc>
            </a:pPr>
            <a:r>
              <a:rPr lang="en" sz="2400" b="1" dirty="0">
                <a:solidFill>
                  <a:schemeClr val="bg1"/>
                </a:solidFill>
                <a:latin typeface="Helvetica Neue"/>
                <a:ea typeface="Helvetica Neue"/>
                <a:cs typeface="Helvetica Neue"/>
                <a:sym typeface="Helvetica Neue"/>
              </a:rPr>
              <a:t>https://</a:t>
            </a:r>
            <a:r>
              <a:rPr lang="en" sz="2400" b="1" dirty="0" err="1">
                <a:solidFill>
                  <a:schemeClr val="bg1"/>
                </a:solidFill>
                <a:latin typeface="Helvetica Neue"/>
                <a:ea typeface="Helvetica Neue"/>
                <a:cs typeface="Helvetica Neue"/>
                <a:sym typeface="Helvetica Neue"/>
              </a:rPr>
              <a:t>www.hashicorp.com</a:t>
            </a:r>
            <a:r>
              <a:rPr lang="en" sz="2400" b="1" dirty="0">
                <a:solidFill>
                  <a:schemeClr val="bg1"/>
                </a:solidFill>
                <a:latin typeface="Helvetica Neue"/>
                <a:ea typeface="Helvetica Neue"/>
                <a:cs typeface="Helvetica Neue"/>
                <a:sym typeface="Helvetica Neue"/>
              </a:rPr>
              <a:t>/solutions/zero-trust-security</a:t>
            </a:r>
            <a:endParaRPr sz="2400" b="1" dirty="0">
              <a:solidFill>
                <a:schemeClr val="bg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319"/>
          <p:cNvSpPr txBox="1">
            <a:spLocks noGrp="1"/>
          </p:cNvSpPr>
          <p:nvPr>
            <p:ph type="body" idx="4294967295"/>
          </p:nvPr>
        </p:nvSpPr>
        <p:spPr>
          <a:xfrm>
            <a:off x="609600" y="546135"/>
            <a:ext cx="9962400" cy="1232000"/>
          </a:xfrm>
          <a:prstGeom prst="rect">
            <a:avLst/>
          </a:prstGeom>
          <a:noFill/>
          <a:ln>
            <a:noFill/>
          </a:ln>
        </p:spPr>
        <p:txBody>
          <a:bodyPr spcFirstLastPara="1" vert="horz" wrap="square" lIns="0" tIns="0" rIns="0" bIns="0" rtlCol="0" anchor="t" anchorCtr="0">
            <a:noAutofit/>
          </a:bodyPr>
          <a:lstStyle/>
          <a:p>
            <a:pPr marL="0" indent="0">
              <a:lnSpc>
                <a:spcPct val="110000"/>
              </a:lnSpc>
              <a:spcBef>
                <a:spcPts val="0"/>
              </a:spcBef>
              <a:buClr>
                <a:srgbClr val="000000"/>
              </a:buClr>
              <a:buSzPts val="3200"/>
              <a:buNone/>
            </a:pPr>
            <a:r>
              <a:rPr lang="en" sz="4267" b="1">
                <a:solidFill>
                  <a:srgbClr val="000000"/>
                </a:solidFill>
                <a:latin typeface="Helvetica Neue"/>
                <a:ea typeface="Helvetica Neue"/>
                <a:cs typeface="Helvetica Neue"/>
                <a:sym typeface="Helvetica Neue"/>
              </a:rPr>
              <a:t>The migration to cloud security</a:t>
            </a:r>
            <a:endParaRPr sz="4267" b="1">
              <a:solidFill>
                <a:srgbClr val="000000"/>
              </a:solidFill>
              <a:latin typeface="Helvetica Neue"/>
              <a:ea typeface="Helvetica Neue"/>
              <a:cs typeface="Helvetica Neue"/>
              <a:sym typeface="Helvetica Neue"/>
            </a:endParaRPr>
          </a:p>
        </p:txBody>
      </p:sp>
      <p:pic>
        <p:nvPicPr>
          <p:cNvPr id="2723" name="Google Shape;2723;p319" descr="blacline.psd"/>
          <p:cNvPicPr preferRelativeResize="0"/>
          <p:nvPr/>
        </p:nvPicPr>
        <p:blipFill rotWithShape="1">
          <a:blip r:embed="rId3">
            <a:alphaModFix/>
          </a:blip>
          <a:srcRect l="8" r="72244"/>
          <a:stretch/>
        </p:blipFill>
        <p:spPr>
          <a:xfrm>
            <a:off x="769240" y="1963454"/>
            <a:ext cx="2991353" cy="213295"/>
          </a:xfrm>
          <a:prstGeom prst="rect">
            <a:avLst/>
          </a:prstGeom>
          <a:noFill/>
          <a:ln>
            <a:noFill/>
          </a:ln>
        </p:spPr>
      </p:pic>
      <p:sp>
        <p:nvSpPr>
          <p:cNvPr id="2724" name="Google Shape;2724;p319"/>
          <p:cNvSpPr txBox="1"/>
          <p:nvPr/>
        </p:nvSpPr>
        <p:spPr>
          <a:xfrm>
            <a:off x="609600" y="2634316"/>
            <a:ext cx="3121600" cy="1060000"/>
          </a:xfrm>
          <a:prstGeom prst="rect">
            <a:avLst/>
          </a:prstGeom>
          <a:noFill/>
          <a:ln>
            <a:noFill/>
          </a:ln>
        </p:spPr>
        <p:txBody>
          <a:bodyPr spcFirstLastPara="1" wrap="square" lIns="17133" tIns="17133" rIns="17133" bIns="17133" anchor="t" anchorCtr="0">
            <a:noAutofit/>
          </a:bodyPr>
          <a:lstStyle/>
          <a:p>
            <a:pPr>
              <a:lnSpc>
                <a:spcPct val="110000"/>
              </a:lnSpc>
              <a:buClr>
                <a:srgbClr val="000000"/>
              </a:buClr>
              <a:buSzPts val="1500"/>
            </a:pPr>
            <a:r>
              <a:rPr lang="en" sz="2000" b="1">
                <a:solidFill>
                  <a:srgbClr val="000000"/>
                </a:solidFill>
              </a:rPr>
              <a:t>Traditional Datacenter</a:t>
            </a:r>
            <a:endParaRPr sz="667" b="1"/>
          </a:p>
          <a:p>
            <a:pPr>
              <a:lnSpc>
                <a:spcPct val="110000"/>
              </a:lnSpc>
              <a:spcBef>
                <a:spcPts val="2800"/>
              </a:spcBef>
              <a:buClr>
                <a:srgbClr val="000000"/>
              </a:buClr>
              <a:buSzPts val="1500"/>
            </a:pPr>
            <a:r>
              <a:rPr lang="en" sz="2000" b="1">
                <a:solidFill>
                  <a:srgbClr val="666666"/>
                </a:solidFill>
              </a:rPr>
              <a:t>Static</a:t>
            </a:r>
            <a:endParaRPr sz="667" b="1">
              <a:solidFill>
                <a:srgbClr val="666666"/>
              </a:solidFill>
            </a:endParaRPr>
          </a:p>
        </p:txBody>
      </p:sp>
      <p:sp>
        <p:nvSpPr>
          <p:cNvPr id="2725" name="Google Shape;2725;p319"/>
          <p:cNvSpPr txBox="1"/>
          <p:nvPr/>
        </p:nvSpPr>
        <p:spPr>
          <a:xfrm>
            <a:off x="4139357" y="2634316"/>
            <a:ext cx="4700400" cy="1048800"/>
          </a:xfrm>
          <a:prstGeom prst="rect">
            <a:avLst/>
          </a:prstGeom>
          <a:noFill/>
          <a:ln>
            <a:noFill/>
          </a:ln>
        </p:spPr>
        <p:txBody>
          <a:bodyPr spcFirstLastPara="1" wrap="square" lIns="17133" tIns="17133" rIns="17133" bIns="17133" anchor="t" anchorCtr="0">
            <a:noAutofit/>
          </a:bodyPr>
          <a:lstStyle/>
          <a:p>
            <a:pPr>
              <a:lnSpc>
                <a:spcPct val="110000"/>
              </a:lnSpc>
              <a:buClr>
                <a:srgbClr val="000000"/>
              </a:buClr>
              <a:buSzPts val="1500"/>
            </a:pPr>
            <a:r>
              <a:rPr lang="en" sz="2000" b="1">
                <a:solidFill>
                  <a:srgbClr val="000000"/>
                </a:solidFill>
              </a:rPr>
              <a:t>Modern Datacenter</a:t>
            </a:r>
            <a:endParaRPr sz="667" b="1"/>
          </a:p>
          <a:p>
            <a:pPr>
              <a:lnSpc>
                <a:spcPct val="110000"/>
              </a:lnSpc>
              <a:spcBef>
                <a:spcPts val="2800"/>
              </a:spcBef>
              <a:buClr>
                <a:srgbClr val="000000"/>
              </a:buClr>
              <a:buSzPts val="1500"/>
            </a:pPr>
            <a:r>
              <a:rPr lang="en" sz="2000" b="1">
                <a:solidFill>
                  <a:srgbClr val="666666"/>
                </a:solidFill>
              </a:rPr>
              <a:t>Dynamic</a:t>
            </a:r>
            <a:endParaRPr sz="667" b="1">
              <a:solidFill>
                <a:srgbClr val="666666"/>
              </a:solidFill>
            </a:endParaRPr>
          </a:p>
        </p:txBody>
      </p:sp>
      <p:sp>
        <p:nvSpPr>
          <p:cNvPr id="2726" name="Google Shape;2726;p319"/>
          <p:cNvSpPr/>
          <p:nvPr/>
        </p:nvSpPr>
        <p:spPr>
          <a:xfrm>
            <a:off x="4139357" y="2081783"/>
            <a:ext cx="158800" cy="158800"/>
          </a:xfrm>
          <a:prstGeom prst="ellipse">
            <a:avLst/>
          </a:prstGeom>
          <a:solidFill>
            <a:srgbClr val="000000"/>
          </a:solidFill>
          <a:ln>
            <a:noFill/>
          </a:ln>
        </p:spPr>
        <p:txBody>
          <a:bodyPr spcFirstLastPara="1" wrap="square" lIns="25400" tIns="25400" rIns="25400" bIns="25400" anchor="ctr" anchorCtr="0">
            <a:noAutofit/>
          </a:bodyPr>
          <a:lstStyle/>
          <a:p>
            <a:pPr>
              <a:lnSpc>
                <a:spcPct val="110000"/>
              </a:lnSpc>
              <a:buClr>
                <a:schemeClr val="accent6"/>
              </a:buClr>
              <a:buSzPts val="3200"/>
            </a:pPr>
            <a:endParaRPr sz="4267">
              <a:solidFill>
                <a:schemeClr val="accent6"/>
              </a:solidFill>
              <a:latin typeface="Arial"/>
              <a:ea typeface="Arial"/>
              <a:cs typeface="Arial"/>
              <a:sym typeface="Arial"/>
            </a:endParaRPr>
          </a:p>
        </p:txBody>
      </p:sp>
      <p:sp>
        <p:nvSpPr>
          <p:cNvPr id="2727" name="Google Shape;2727;p319"/>
          <p:cNvSpPr/>
          <p:nvPr/>
        </p:nvSpPr>
        <p:spPr>
          <a:xfrm>
            <a:off x="609600" y="2081783"/>
            <a:ext cx="158800" cy="158800"/>
          </a:xfrm>
          <a:prstGeom prst="ellipse">
            <a:avLst/>
          </a:prstGeom>
          <a:solidFill>
            <a:srgbClr val="000000"/>
          </a:solidFill>
          <a:ln>
            <a:noFill/>
          </a:ln>
        </p:spPr>
        <p:txBody>
          <a:bodyPr spcFirstLastPara="1" wrap="square" lIns="25400" tIns="25400" rIns="25400" bIns="25400" anchor="ctr" anchorCtr="0">
            <a:noAutofit/>
          </a:bodyPr>
          <a:lstStyle/>
          <a:p>
            <a:pPr>
              <a:lnSpc>
                <a:spcPct val="110000"/>
              </a:lnSpc>
              <a:buClr>
                <a:schemeClr val="accent6"/>
              </a:buClr>
              <a:buSzPts val="3200"/>
            </a:pPr>
            <a:endParaRPr sz="4267">
              <a:solidFill>
                <a:schemeClr val="accent6"/>
              </a:solidFill>
              <a:latin typeface="Arial"/>
              <a:ea typeface="Arial"/>
              <a:cs typeface="Arial"/>
              <a:sym typeface="Arial"/>
            </a:endParaRPr>
          </a:p>
        </p:txBody>
      </p:sp>
      <p:sp>
        <p:nvSpPr>
          <p:cNvPr id="2728" name="Google Shape;2728;p319"/>
          <p:cNvSpPr txBox="1"/>
          <p:nvPr/>
        </p:nvSpPr>
        <p:spPr>
          <a:xfrm>
            <a:off x="8355300" y="3570201"/>
            <a:ext cx="2712800" cy="1231066"/>
          </a:xfrm>
          <a:prstGeom prst="rect">
            <a:avLst/>
          </a:prstGeom>
          <a:noFill/>
          <a:ln>
            <a:noFill/>
          </a:ln>
        </p:spPr>
        <p:txBody>
          <a:bodyPr spcFirstLastPara="1" wrap="square" lIns="121900" tIns="121900" rIns="121900" bIns="121900" anchor="t" anchorCtr="0">
            <a:spAutoFit/>
          </a:bodyPr>
          <a:lstStyle/>
          <a:p>
            <a:r>
              <a:rPr lang="en" sz="3200"/>
              <a:t>Defense in Depth</a:t>
            </a:r>
            <a:endParaRPr sz="3200"/>
          </a:p>
        </p:txBody>
      </p:sp>
      <p:sp>
        <p:nvSpPr>
          <p:cNvPr id="2729" name="Google Shape;2729;p319"/>
          <p:cNvSpPr txBox="1"/>
          <p:nvPr/>
        </p:nvSpPr>
        <p:spPr>
          <a:xfrm>
            <a:off x="3085467" y="3570201"/>
            <a:ext cx="833200" cy="1231066"/>
          </a:xfrm>
          <a:prstGeom prst="rect">
            <a:avLst/>
          </a:prstGeom>
          <a:noFill/>
          <a:ln>
            <a:noFill/>
          </a:ln>
        </p:spPr>
        <p:txBody>
          <a:bodyPr spcFirstLastPara="1" wrap="square" lIns="121900" tIns="121900" rIns="121900" bIns="121900" anchor="t" anchorCtr="0">
            <a:spAutoFit/>
          </a:bodyPr>
          <a:lstStyle/>
          <a:p>
            <a:r>
              <a:rPr lang="en" sz="6400"/>
              <a:t>+</a:t>
            </a:r>
            <a:endParaRPr sz="6400"/>
          </a:p>
        </p:txBody>
      </p:sp>
      <p:sp>
        <p:nvSpPr>
          <p:cNvPr id="2730" name="Google Shape;2730;p319"/>
          <p:cNvSpPr txBox="1"/>
          <p:nvPr/>
        </p:nvSpPr>
        <p:spPr>
          <a:xfrm>
            <a:off x="7272733" y="3570201"/>
            <a:ext cx="833200" cy="1231066"/>
          </a:xfrm>
          <a:prstGeom prst="rect">
            <a:avLst/>
          </a:prstGeom>
          <a:noFill/>
          <a:ln>
            <a:noFill/>
          </a:ln>
        </p:spPr>
        <p:txBody>
          <a:bodyPr spcFirstLastPara="1" wrap="square" lIns="121900" tIns="121900" rIns="121900" bIns="121900" anchor="t" anchorCtr="0">
            <a:spAutoFit/>
          </a:bodyPr>
          <a:lstStyle/>
          <a:p>
            <a:r>
              <a:rPr lang="en" sz="6400"/>
              <a:t>=</a:t>
            </a:r>
            <a:endParaRPr sz="6400"/>
          </a:p>
        </p:txBody>
      </p:sp>
      <p:sp>
        <p:nvSpPr>
          <p:cNvPr id="2731" name="Google Shape;2731;p319"/>
          <p:cNvSpPr txBox="1"/>
          <p:nvPr/>
        </p:nvSpPr>
        <p:spPr>
          <a:xfrm>
            <a:off x="4100533" y="3570201"/>
            <a:ext cx="2782000" cy="1231066"/>
          </a:xfrm>
          <a:prstGeom prst="rect">
            <a:avLst/>
          </a:prstGeom>
          <a:noFill/>
          <a:ln>
            <a:noFill/>
          </a:ln>
        </p:spPr>
        <p:txBody>
          <a:bodyPr spcFirstLastPara="1" wrap="square" lIns="121900" tIns="121900" rIns="121900" bIns="121900" anchor="t" anchorCtr="0">
            <a:spAutoFit/>
          </a:bodyPr>
          <a:lstStyle/>
          <a:p>
            <a:r>
              <a:rPr lang="en" sz="3200"/>
              <a:t>Inoculate the Interior</a:t>
            </a:r>
            <a:endParaRPr sz="3200"/>
          </a:p>
        </p:txBody>
      </p:sp>
      <p:sp>
        <p:nvSpPr>
          <p:cNvPr id="2732" name="Google Shape;2732;p319"/>
          <p:cNvSpPr txBox="1"/>
          <p:nvPr/>
        </p:nvSpPr>
        <p:spPr>
          <a:xfrm>
            <a:off x="526833" y="3570200"/>
            <a:ext cx="2394000" cy="1231066"/>
          </a:xfrm>
          <a:prstGeom prst="rect">
            <a:avLst/>
          </a:prstGeom>
          <a:noFill/>
          <a:ln>
            <a:noFill/>
          </a:ln>
        </p:spPr>
        <p:txBody>
          <a:bodyPr spcFirstLastPara="1" wrap="square" lIns="121900" tIns="121900" rIns="121900" bIns="121900" anchor="t" anchorCtr="0">
            <a:spAutoFit/>
          </a:bodyPr>
          <a:lstStyle/>
          <a:p>
            <a:r>
              <a:rPr lang="en" sz="3200"/>
              <a:t>Defend the Perimeter </a:t>
            </a:r>
            <a:endParaRPr sz="2400"/>
          </a:p>
        </p:txBody>
      </p:sp>
      <p:pic>
        <p:nvPicPr>
          <p:cNvPr id="2733" name="Google Shape;2733;p319" descr="Image"/>
          <p:cNvPicPr preferRelativeResize="0"/>
          <p:nvPr/>
        </p:nvPicPr>
        <p:blipFill rotWithShape="1">
          <a:blip r:embed="rId4">
            <a:alphaModFix/>
          </a:blip>
          <a:srcRect/>
          <a:stretch/>
        </p:blipFill>
        <p:spPr>
          <a:xfrm>
            <a:off x="769239" y="1960874"/>
            <a:ext cx="10782304" cy="215900"/>
          </a:xfrm>
          <a:prstGeom prst="rect">
            <a:avLst/>
          </a:prstGeom>
          <a:noFill/>
          <a:ln>
            <a:noFill/>
          </a:ln>
        </p:spPr>
      </p:pic>
      <p:pic>
        <p:nvPicPr>
          <p:cNvPr id="2734" name="Google Shape;2734;p319"/>
          <p:cNvPicPr preferRelativeResize="0"/>
          <p:nvPr/>
        </p:nvPicPr>
        <p:blipFill>
          <a:blip r:embed="rId5">
            <a:alphaModFix/>
          </a:blip>
          <a:stretch>
            <a:fillRect/>
          </a:stretch>
        </p:blipFill>
        <p:spPr>
          <a:xfrm>
            <a:off x="662000" y="4979800"/>
            <a:ext cx="2335232" cy="1517267"/>
          </a:xfrm>
          <a:prstGeom prst="rect">
            <a:avLst/>
          </a:prstGeom>
          <a:noFill/>
          <a:ln>
            <a:noFill/>
          </a:ln>
        </p:spPr>
      </p:pic>
      <p:pic>
        <p:nvPicPr>
          <p:cNvPr id="2735" name="Google Shape;2735;p319"/>
          <p:cNvPicPr preferRelativeResize="0"/>
          <p:nvPr/>
        </p:nvPicPr>
        <p:blipFill>
          <a:blip r:embed="rId6">
            <a:alphaModFix/>
          </a:blip>
          <a:stretch>
            <a:fillRect/>
          </a:stretch>
        </p:blipFill>
        <p:spPr>
          <a:xfrm>
            <a:off x="4326167" y="4979800"/>
            <a:ext cx="2277836" cy="15172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9"/>
        <p:cNvGrpSpPr/>
        <p:nvPr/>
      </p:nvGrpSpPr>
      <p:grpSpPr>
        <a:xfrm>
          <a:off x="0" y="0"/>
          <a:ext cx="0" cy="0"/>
          <a:chOff x="0" y="0"/>
          <a:chExt cx="0" cy="0"/>
        </a:xfrm>
      </p:grpSpPr>
      <p:pic>
        <p:nvPicPr>
          <p:cNvPr id="2740" name="Google Shape;2740;p320"/>
          <p:cNvPicPr preferRelativeResize="0"/>
          <p:nvPr/>
        </p:nvPicPr>
        <p:blipFill>
          <a:blip r:embed="rId3">
            <a:alphaModFix/>
          </a:blip>
          <a:stretch>
            <a:fillRect/>
          </a:stretch>
        </p:blipFill>
        <p:spPr>
          <a:xfrm>
            <a:off x="2088047" y="5361520"/>
            <a:ext cx="2051320" cy="738800"/>
          </a:xfrm>
          <a:prstGeom prst="rect">
            <a:avLst/>
          </a:prstGeom>
          <a:noFill/>
          <a:ln>
            <a:noFill/>
          </a:ln>
        </p:spPr>
      </p:pic>
      <p:sp>
        <p:nvSpPr>
          <p:cNvPr id="2741" name="Google Shape;2741;p320"/>
          <p:cNvSpPr txBox="1">
            <a:spLocks noGrp="1"/>
          </p:cNvSpPr>
          <p:nvPr>
            <p:ph type="body" idx="4294967295"/>
          </p:nvPr>
        </p:nvSpPr>
        <p:spPr>
          <a:xfrm>
            <a:off x="609600" y="546135"/>
            <a:ext cx="9962400" cy="1232000"/>
          </a:xfrm>
          <a:prstGeom prst="rect">
            <a:avLst/>
          </a:prstGeom>
          <a:noFill/>
          <a:ln>
            <a:noFill/>
          </a:ln>
        </p:spPr>
        <p:txBody>
          <a:bodyPr spcFirstLastPara="1" vert="horz" wrap="square" lIns="0" tIns="0" rIns="0" bIns="0" rtlCol="0" anchor="t" anchorCtr="0">
            <a:noAutofit/>
          </a:bodyPr>
          <a:lstStyle/>
          <a:p>
            <a:pPr marL="0" indent="0">
              <a:lnSpc>
                <a:spcPct val="110000"/>
              </a:lnSpc>
              <a:spcBef>
                <a:spcPts val="0"/>
              </a:spcBef>
              <a:buClr>
                <a:srgbClr val="000000"/>
              </a:buClr>
              <a:buSzPts val="3200"/>
              <a:buNone/>
            </a:pPr>
            <a:r>
              <a:rPr lang="en" sz="4267" b="1">
                <a:solidFill>
                  <a:srgbClr val="000000"/>
                </a:solidFill>
                <a:latin typeface="Helvetica Neue"/>
                <a:ea typeface="Helvetica Neue"/>
                <a:cs typeface="Helvetica Neue"/>
                <a:sym typeface="Helvetica Neue"/>
              </a:rPr>
              <a:t>The migration to cloud security</a:t>
            </a:r>
            <a:endParaRPr sz="4267" b="1">
              <a:solidFill>
                <a:srgbClr val="000000"/>
              </a:solidFill>
              <a:latin typeface="Helvetica Neue"/>
              <a:ea typeface="Helvetica Neue"/>
              <a:cs typeface="Helvetica Neue"/>
              <a:sym typeface="Helvetica Neue"/>
            </a:endParaRPr>
          </a:p>
          <a:p>
            <a:pPr marL="0" indent="0">
              <a:lnSpc>
                <a:spcPct val="100000"/>
              </a:lnSpc>
              <a:spcBef>
                <a:spcPts val="0"/>
              </a:spcBef>
              <a:buNone/>
            </a:pPr>
            <a:endParaRPr sz="4267" b="1">
              <a:solidFill>
                <a:srgbClr val="000000"/>
              </a:solidFill>
              <a:latin typeface="Helvetica Neue"/>
              <a:ea typeface="Helvetica Neue"/>
              <a:cs typeface="Helvetica Neue"/>
              <a:sym typeface="Helvetica Neue"/>
            </a:endParaRPr>
          </a:p>
        </p:txBody>
      </p:sp>
      <p:pic>
        <p:nvPicPr>
          <p:cNvPr id="2742" name="Google Shape;2742;p320" descr="blacline.psd"/>
          <p:cNvPicPr preferRelativeResize="0"/>
          <p:nvPr/>
        </p:nvPicPr>
        <p:blipFill rotWithShape="1">
          <a:blip r:embed="rId4">
            <a:alphaModFix/>
          </a:blip>
          <a:srcRect l="8" r="72244"/>
          <a:stretch/>
        </p:blipFill>
        <p:spPr>
          <a:xfrm>
            <a:off x="769240" y="1963454"/>
            <a:ext cx="2991353" cy="213295"/>
          </a:xfrm>
          <a:prstGeom prst="rect">
            <a:avLst/>
          </a:prstGeom>
          <a:noFill/>
          <a:ln>
            <a:noFill/>
          </a:ln>
        </p:spPr>
      </p:pic>
      <p:sp>
        <p:nvSpPr>
          <p:cNvPr id="2743" name="Google Shape;2743;p320"/>
          <p:cNvSpPr txBox="1"/>
          <p:nvPr/>
        </p:nvSpPr>
        <p:spPr>
          <a:xfrm>
            <a:off x="609600" y="2634316"/>
            <a:ext cx="3121600" cy="1060000"/>
          </a:xfrm>
          <a:prstGeom prst="rect">
            <a:avLst/>
          </a:prstGeom>
          <a:noFill/>
          <a:ln>
            <a:noFill/>
          </a:ln>
        </p:spPr>
        <p:txBody>
          <a:bodyPr spcFirstLastPara="1" wrap="square" lIns="17133" tIns="17133" rIns="17133" bIns="17133" anchor="t" anchorCtr="0">
            <a:noAutofit/>
          </a:bodyPr>
          <a:lstStyle/>
          <a:p>
            <a:pPr>
              <a:lnSpc>
                <a:spcPct val="110000"/>
              </a:lnSpc>
              <a:buClr>
                <a:srgbClr val="000000"/>
              </a:buClr>
              <a:buSzPts val="1500"/>
            </a:pPr>
            <a:r>
              <a:rPr lang="en" sz="2000" b="1">
                <a:solidFill>
                  <a:srgbClr val="000000"/>
                </a:solidFill>
              </a:rPr>
              <a:t>Traditional Datacenter</a:t>
            </a:r>
            <a:endParaRPr sz="667" b="1"/>
          </a:p>
          <a:p>
            <a:pPr>
              <a:lnSpc>
                <a:spcPct val="110000"/>
              </a:lnSpc>
              <a:spcBef>
                <a:spcPts val="2800"/>
              </a:spcBef>
              <a:buClr>
                <a:srgbClr val="000000"/>
              </a:buClr>
              <a:buSzPts val="1500"/>
            </a:pPr>
            <a:r>
              <a:rPr lang="en" sz="2000" b="1">
                <a:solidFill>
                  <a:srgbClr val="666666"/>
                </a:solidFill>
              </a:rPr>
              <a:t>Static</a:t>
            </a:r>
            <a:endParaRPr sz="667" b="1">
              <a:solidFill>
                <a:srgbClr val="666666"/>
              </a:solidFill>
            </a:endParaRPr>
          </a:p>
        </p:txBody>
      </p:sp>
      <p:sp>
        <p:nvSpPr>
          <p:cNvPr id="2744" name="Google Shape;2744;p320"/>
          <p:cNvSpPr txBox="1"/>
          <p:nvPr/>
        </p:nvSpPr>
        <p:spPr>
          <a:xfrm>
            <a:off x="4139357" y="2634316"/>
            <a:ext cx="4700400" cy="1048800"/>
          </a:xfrm>
          <a:prstGeom prst="rect">
            <a:avLst/>
          </a:prstGeom>
          <a:noFill/>
          <a:ln>
            <a:noFill/>
          </a:ln>
        </p:spPr>
        <p:txBody>
          <a:bodyPr spcFirstLastPara="1" wrap="square" lIns="17133" tIns="17133" rIns="17133" bIns="17133" anchor="t" anchorCtr="0">
            <a:noAutofit/>
          </a:bodyPr>
          <a:lstStyle/>
          <a:p>
            <a:pPr>
              <a:lnSpc>
                <a:spcPct val="110000"/>
              </a:lnSpc>
              <a:buClr>
                <a:srgbClr val="000000"/>
              </a:buClr>
              <a:buSzPts val="1500"/>
            </a:pPr>
            <a:r>
              <a:rPr lang="en" sz="2000" b="1">
                <a:solidFill>
                  <a:srgbClr val="000000"/>
                </a:solidFill>
              </a:rPr>
              <a:t>Modern Datacenter</a:t>
            </a:r>
            <a:endParaRPr sz="667" b="1"/>
          </a:p>
          <a:p>
            <a:pPr>
              <a:lnSpc>
                <a:spcPct val="110000"/>
              </a:lnSpc>
              <a:spcBef>
                <a:spcPts val="2800"/>
              </a:spcBef>
              <a:buClr>
                <a:srgbClr val="000000"/>
              </a:buClr>
              <a:buSzPts val="1500"/>
            </a:pPr>
            <a:r>
              <a:rPr lang="en" sz="2000" b="1">
                <a:solidFill>
                  <a:srgbClr val="666666"/>
                </a:solidFill>
              </a:rPr>
              <a:t>Dynamic</a:t>
            </a:r>
            <a:endParaRPr sz="667" b="1">
              <a:solidFill>
                <a:srgbClr val="666666"/>
              </a:solidFill>
            </a:endParaRPr>
          </a:p>
        </p:txBody>
      </p:sp>
      <p:sp>
        <p:nvSpPr>
          <p:cNvPr id="2745" name="Google Shape;2745;p320"/>
          <p:cNvSpPr/>
          <p:nvPr/>
        </p:nvSpPr>
        <p:spPr>
          <a:xfrm>
            <a:off x="4139357" y="2081783"/>
            <a:ext cx="158800" cy="158800"/>
          </a:xfrm>
          <a:prstGeom prst="ellipse">
            <a:avLst/>
          </a:prstGeom>
          <a:solidFill>
            <a:srgbClr val="000000"/>
          </a:solidFill>
          <a:ln>
            <a:noFill/>
          </a:ln>
        </p:spPr>
        <p:txBody>
          <a:bodyPr spcFirstLastPara="1" wrap="square" lIns="25400" tIns="25400" rIns="25400" bIns="25400" anchor="ctr" anchorCtr="0">
            <a:noAutofit/>
          </a:bodyPr>
          <a:lstStyle/>
          <a:p>
            <a:pPr>
              <a:lnSpc>
                <a:spcPct val="110000"/>
              </a:lnSpc>
              <a:buClr>
                <a:schemeClr val="accent6"/>
              </a:buClr>
              <a:buSzPts val="3200"/>
            </a:pPr>
            <a:endParaRPr sz="4267">
              <a:solidFill>
                <a:schemeClr val="accent6"/>
              </a:solidFill>
              <a:latin typeface="Arial"/>
              <a:ea typeface="Arial"/>
              <a:cs typeface="Arial"/>
              <a:sym typeface="Arial"/>
            </a:endParaRPr>
          </a:p>
        </p:txBody>
      </p:sp>
      <p:sp>
        <p:nvSpPr>
          <p:cNvPr id="2746" name="Google Shape;2746;p320"/>
          <p:cNvSpPr/>
          <p:nvPr/>
        </p:nvSpPr>
        <p:spPr>
          <a:xfrm>
            <a:off x="609600" y="2081783"/>
            <a:ext cx="158800" cy="158800"/>
          </a:xfrm>
          <a:prstGeom prst="ellipse">
            <a:avLst/>
          </a:prstGeom>
          <a:solidFill>
            <a:srgbClr val="000000"/>
          </a:solidFill>
          <a:ln>
            <a:noFill/>
          </a:ln>
        </p:spPr>
        <p:txBody>
          <a:bodyPr spcFirstLastPara="1" wrap="square" lIns="25400" tIns="25400" rIns="25400" bIns="25400" anchor="ctr" anchorCtr="0">
            <a:noAutofit/>
          </a:bodyPr>
          <a:lstStyle/>
          <a:p>
            <a:pPr>
              <a:lnSpc>
                <a:spcPct val="110000"/>
              </a:lnSpc>
              <a:buClr>
                <a:schemeClr val="accent6"/>
              </a:buClr>
              <a:buSzPts val="3200"/>
            </a:pPr>
            <a:endParaRPr sz="4267">
              <a:solidFill>
                <a:schemeClr val="accent6"/>
              </a:solidFill>
              <a:latin typeface="Arial"/>
              <a:ea typeface="Arial"/>
              <a:cs typeface="Arial"/>
              <a:sym typeface="Arial"/>
            </a:endParaRPr>
          </a:p>
        </p:txBody>
      </p:sp>
      <p:sp>
        <p:nvSpPr>
          <p:cNvPr id="2747" name="Google Shape;2747;p320"/>
          <p:cNvSpPr txBox="1"/>
          <p:nvPr/>
        </p:nvSpPr>
        <p:spPr>
          <a:xfrm>
            <a:off x="3085467" y="3570201"/>
            <a:ext cx="833200" cy="1231066"/>
          </a:xfrm>
          <a:prstGeom prst="rect">
            <a:avLst/>
          </a:prstGeom>
          <a:noFill/>
          <a:ln>
            <a:noFill/>
          </a:ln>
        </p:spPr>
        <p:txBody>
          <a:bodyPr spcFirstLastPara="1" wrap="square" lIns="121900" tIns="121900" rIns="121900" bIns="121900" anchor="t" anchorCtr="0">
            <a:spAutoFit/>
          </a:bodyPr>
          <a:lstStyle/>
          <a:p>
            <a:r>
              <a:rPr lang="en" sz="6400">
                <a:solidFill>
                  <a:srgbClr val="D9D9D9"/>
                </a:solidFill>
              </a:rPr>
              <a:t>+</a:t>
            </a:r>
            <a:endParaRPr sz="6400">
              <a:solidFill>
                <a:srgbClr val="D9D9D9"/>
              </a:solidFill>
            </a:endParaRPr>
          </a:p>
        </p:txBody>
      </p:sp>
      <p:sp>
        <p:nvSpPr>
          <p:cNvPr id="2748" name="Google Shape;2748;p320"/>
          <p:cNvSpPr txBox="1"/>
          <p:nvPr/>
        </p:nvSpPr>
        <p:spPr>
          <a:xfrm>
            <a:off x="7272733" y="3570201"/>
            <a:ext cx="833200" cy="1231066"/>
          </a:xfrm>
          <a:prstGeom prst="rect">
            <a:avLst/>
          </a:prstGeom>
          <a:noFill/>
          <a:ln>
            <a:noFill/>
          </a:ln>
        </p:spPr>
        <p:txBody>
          <a:bodyPr spcFirstLastPara="1" wrap="square" lIns="121900" tIns="121900" rIns="121900" bIns="121900" anchor="t" anchorCtr="0">
            <a:spAutoFit/>
          </a:bodyPr>
          <a:lstStyle/>
          <a:p>
            <a:r>
              <a:rPr lang="en" sz="6400">
                <a:solidFill>
                  <a:srgbClr val="D9D9D9"/>
                </a:solidFill>
              </a:rPr>
              <a:t>=</a:t>
            </a:r>
            <a:endParaRPr sz="6400">
              <a:solidFill>
                <a:srgbClr val="D9D9D9"/>
              </a:solidFill>
            </a:endParaRPr>
          </a:p>
        </p:txBody>
      </p:sp>
      <p:sp>
        <p:nvSpPr>
          <p:cNvPr id="2749" name="Google Shape;2749;p320"/>
          <p:cNvSpPr txBox="1"/>
          <p:nvPr/>
        </p:nvSpPr>
        <p:spPr>
          <a:xfrm>
            <a:off x="4100533" y="3570201"/>
            <a:ext cx="2782000" cy="1231066"/>
          </a:xfrm>
          <a:prstGeom prst="rect">
            <a:avLst/>
          </a:prstGeom>
          <a:noFill/>
          <a:ln>
            <a:noFill/>
          </a:ln>
        </p:spPr>
        <p:txBody>
          <a:bodyPr spcFirstLastPara="1" wrap="square" lIns="121900" tIns="121900" rIns="121900" bIns="121900" anchor="t" anchorCtr="0">
            <a:spAutoFit/>
          </a:bodyPr>
          <a:lstStyle/>
          <a:p>
            <a:r>
              <a:rPr lang="en" sz="3200"/>
              <a:t>Inoculate the Interior</a:t>
            </a:r>
            <a:endParaRPr sz="3200"/>
          </a:p>
        </p:txBody>
      </p:sp>
      <p:sp>
        <p:nvSpPr>
          <p:cNvPr id="2750" name="Google Shape;2750;p320"/>
          <p:cNvSpPr txBox="1"/>
          <p:nvPr/>
        </p:nvSpPr>
        <p:spPr>
          <a:xfrm>
            <a:off x="526833" y="3570200"/>
            <a:ext cx="2394000" cy="1231066"/>
          </a:xfrm>
          <a:prstGeom prst="rect">
            <a:avLst/>
          </a:prstGeom>
          <a:noFill/>
          <a:ln>
            <a:noFill/>
          </a:ln>
        </p:spPr>
        <p:txBody>
          <a:bodyPr spcFirstLastPara="1" wrap="square" lIns="121900" tIns="121900" rIns="121900" bIns="121900" anchor="t" anchorCtr="0">
            <a:spAutoFit/>
          </a:bodyPr>
          <a:lstStyle/>
          <a:p>
            <a:r>
              <a:rPr lang="en" sz="3200">
                <a:solidFill>
                  <a:srgbClr val="D9D9D9"/>
                </a:solidFill>
              </a:rPr>
              <a:t>Defend the Perimeter </a:t>
            </a:r>
            <a:endParaRPr sz="2400">
              <a:solidFill>
                <a:srgbClr val="D9D9D9"/>
              </a:solidFill>
            </a:endParaRPr>
          </a:p>
        </p:txBody>
      </p:sp>
      <p:sp>
        <p:nvSpPr>
          <p:cNvPr id="2751" name="Google Shape;2751;p320"/>
          <p:cNvSpPr txBox="1"/>
          <p:nvPr/>
        </p:nvSpPr>
        <p:spPr>
          <a:xfrm>
            <a:off x="3963601" y="5092734"/>
            <a:ext cx="5994400" cy="2092840"/>
          </a:xfrm>
          <a:prstGeom prst="rect">
            <a:avLst/>
          </a:prstGeom>
          <a:noFill/>
          <a:ln>
            <a:noFill/>
          </a:ln>
        </p:spPr>
        <p:txBody>
          <a:bodyPr spcFirstLastPara="1" wrap="square" lIns="121900" tIns="121900" rIns="121900" bIns="121900" anchor="t" anchorCtr="0">
            <a:spAutoFit/>
          </a:bodyPr>
          <a:lstStyle/>
          <a:p>
            <a:r>
              <a:rPr lang="en" sz="2400" b="1"/>
              <a:t>Trust Nothing ...</a:t>
            </a:r>
            <a:endParaRPr sz="2400" b="1"/>
          </a:p>
          <a:p>
            <a:pPr marL="609585" indent="-423323">
              <a:buSzPts val="1400"/>
              <a:buChar char="●"/>
            </a:pPr>
            <a:r>
              <a:rPr lang="en" sz="2400"/>
              <a:t>Identify and firewall everything</a:t>
            </a:r>
            <a:endParaRPr sz="2400"/>
          </a:p>
          <a:p>
            <a:pPr marL="609585" indent="-423323">
              <a:buSzPts val="1400"/>
              <a:buChar char="●"/>
            </a:pPr>
            <a:r>
              <a:rPr lang="en" sz="2400"/>
              <a:t>Encrypt everything at rest</a:t>
            </a:r>
            <a:endParaRPr sz="2400"/>
          </a:p>
          <a:p>
            <a:pPr marL="609585" indent="-423323">
              <a:buSzPts val="1400"/>
              <a:buChar char="●"/>
            </a:pPr>
            <a:r>
              <a:rPr lang="en" sz="2400"/>
              <a:t>Encrypt everything in flight</a:t>
            </a:r>
            <a:endParaRPr sz="2400"/>
          </a:p>
          <a:p>
            <a:endParaRPr sz="2400"/>
          </a:p>
        </p:txBody>
      </p:sp>
      <p:pic>
        <p:nvPicPr>
          <p:cNvPr id="2752" name="Google Shape;2752;p320" descr="Image"/>
          <p:cNvPicPr preferRelativeResize="0"/>
          <p:nvPr/>
        </p:nvPicPr>
        <p:blipFill rotWithShape="1">
          <a:blip r:embed="rId5">
            <a:alphaModFix/>
          </a:blip>
          <a:srcRect/>
          <a:stretch/>
        </p:blipFill>
        <p:spPr>
          <a:xfrm>
            <a:off x="769239" y="1960874"/>
            <a:ext cx="10782304" cy="215900"/>
          </a:xfrm>
          <a:prstGeom prst="rect">
            <a:avLst/>
          </a:prstGeom>
          <a:noFill/>
          <a:ln>
            <a:noFill/>
          </a:ln>
        </p:spPr>
      </p:pic>
      <p:sp>
        <p:nvSpPr>
          <p:cNvPr id="2753" name="Google Shape;2753;p320"/>
          <p:cNvSpPr txBox="1"/>
          <p:nvPr/>
        </p:nvSpPr>
        <p:spPr>
          <a:xfrm>
            <a:off x="8355300" y="3570201"/>
            <a:ext cx="2712800" cy="1231066"/>
          </a:xfrm>
          <a:prstGeom prst="rect">
            <a:avLst/>
          </a:prstGeom>
          <a:noFill/>
          <a:ln>
            <a:noFill/>
          </a:ln>
        </p:spPr>
        <p:txBody>
          <a:bodyPr spcFirstLastPara="1" wrap="square" lIns="121900" tIns="121900" rIns="121900" bIns="121900" anchor="t" anchorCtr="0">
            <a:spAutoFit/>
          </a:bodyPr>
          <a:lstStyle/>
          <a:p>
            <a:r>
              <a:rPr lang="en" sz="3200">
                <a:solidFill>
                  <a:srgbClr val="D9D9D9"/>
                </a:solidFill>
              </a:rPr>
              <a:t>Defense in Depth</a:t>
            </a:r>
            <a:endParaRPr sz="3200">
              <a:solidFill>
                <a:srgbClr val="D9D9D9"/>
              </a:solidFill>
            </a:endParaRPr>
          </a:p>
        </p:txBody>
      </p:sp>
      <p:sp>
        <p:nvSpPr>
          <p:cNvPr id="2754" name="Google Shape;2754;p320"/>
          <p:cNvSpPr/>
          <p:nvPr/>
        </p:nvSpPr>
        <p:spPr>
          <a:xfrm>
            <a:off x="4742000" y="4730833"/>
            <a:ext cx="480000" cy="413600"/>
          </a:xfrm>
          <a:prstGeom prst="upArrow">
            <a:avLst>
              <a:gd name="adj1" fmla="val 50000"/>
              <a:gd name="adj2" fmla="val 50000"/>
            </a:avLst>
          </a:pr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9"/>
        <p:cNvGrpSpPr/>
        <p:nvPr/>
      </p:nvGrpSpPr>
      <p:grpSpPr>
        <a:xfrm>
          <a:off x="0" y="0"/>
          <a:ext cx="0" cy="0"/>
          <a:chOff x="0" y="0"/>
          <a:chExt cx="0" cy="0"/>
        </a:xfrm>
      </p:grpSpPr>
      <p:sp>
        <p:nvSpPr>
          <p:cNvPr id="2910" name="Google Shape;2910;p328"/>
          <p:cNvSpPr txBox="1">
            <a:spLocks noGrp="1"/>
          </p:cNvSpPr>
          <p:nvPr>
            <p:ph type="body" idx="4294967295"/>
          </p:nvPr>
        </p:nvSpPr>
        <p:spPr>
          <a:xfrm>
            <a:off x="609600" y="546133"/>
            <a:ext cx="6817600" cy="1384000"/>
          </a:xfrm>
          <a:prstGeom prst="rect">
            <a:avLst/>
          </a:prstGeom>
          <a:noFill/>
          <a:ln>
            <a:noFill/>
          </a:ln>
        </p:spPr>
        <p:txBody>
          <a:bodyPr spcFirstLastPara="1" vert="horz" wrap="square" lIns="0" tIns="0" rIns="0" bIns="0" rtlCol="0" anchor="t" anchorCtr="0">
            <a:noAutofit/>
          </a:bodyPr>
          <a:lstStyle/>
          <a:p>
            <a:pPr marL="0" indent="0">
              <a:lnSpc>
                <a:spcPct val="110000"/>
              </a:lnSpc>
              <a:spcBef>
                <a:spcPts val="0"/>
              </a:spcBef>
              <a:buClr>
                <a:srgbClr val="000000"/>
              </a:buClr>
              <a:buSzPts val="3200"/>
              <a:buNone/>
            </a:pPr>
            <a:r>
              <a:rPr lang="en" sz="4267" b="1">
                <a:solidFill>
                  <a:srgbClr val="000000"/>
                </a:solidFill>
                <a:latin typeface="Helvetica Neue"/>
                <a:ea typeface="Helvetica Neue"/>
                <a:cs typeface="Helvetica Neue"/>
                <a:sym typeface="Helvetica Neue"/>
              </a:rPr>
              <a:t>Multi-cloud security in </a:t>
            </a:r>
            <a:br>
              <a:rPr lang="en" sz="4267" b="1">
                <a:solidFill>
                  <a:srgbClr val="000000"/>
                </a:solidFill>
                <a:latin typeface="Helvetica Neue"/>
                <a:ea typeface="Helvetica Neue"/>
                <a:cs typeface="Helvetica Neue"/>
                <a:sym typeface="Helvetica Neue"/>
              </a:rPr>
            </a:br>
            <a:r>
              <a:rPr lang="en" sz="4267" b="1">
                <a:solidFill>
                  <a:srgbClr val="000000"/>
                </a:solidFill>
                <a:latin typeface="Helvetica Neue"/>
                <a:ea typeface="Helvetica Neue"/>
                <a:cs typeface="Helvetica Neue"/>
                <a:sym typeface="Helvetica Neue"/>
              </a:rPr>
              <a:t>a “Zero Trust” world</a:t>
            </a:r>
            <a:endParaRPr sz="667" b="1">
              <a:latin typeface="Helvetica Neue"/>
              <a:ea typeface="Helvetica Neue"/>
              <a:cs typeface="Helvetica Neue"/>
              <a:sym typeface="Helvetica Neue"/>
            </a:endParaRPr>
          </a:p>
        </p:txBody>
      </p:sp>
      <p:grpSp>
        <p:nvGrpSpPr>
          <p:cNvPr id="2911" name="Google Shape;2911;p328"/>
          <p:cNvGrpSpPr/>
          <p:nvPr/>
        </p:nvGrpSpPr>
        <p:grpSpPr>
          <a:xfrm>
            <a:off x="7473199" y="1055770"/>
            <a:ext cx="372968" cy="419095"/>
            <a:chOff x="0" y="0"/>
            <a:chExt cx="745937" cy="838188"/>
          </a:xfrm>
        </p:grpSpPr>
        <p:sp>
          <p:nvSpPr>
            <p:cNvPr id="2912" name="Google Shape;2912;p328"/>
            <p:cNvSpPr/>
            <p:nvPr/>
          </p:nvSpPr>
          <p:spPr>
            <a:xfrm>
              <a:off x="514331" y="147819"/>
              <a:ext cx="231606" cy="39700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13" name="Google Shape;2913;p328"/>
            <p:cNvSpPr/>
            <p:nvPr/>
          </p:nvSpPr>
          <p:spPr>
            <a:xfrm>
              <a:off x="0" y="0"/>
              <a:ext cx="489186" cy="838188"/>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rgbClr val="5E42E9"/>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sp>
        <p:nvSpPr>
          <p:cNvPr id="2914" name="Google Shape;2914;p328"/>
          <p:cNvSpPr txBox="1"/>
          <p:nvPr/>
        </p:nvSpPr>
        <p:spPr>
          <a:xfrm>
            <a:off x="7864633" y="961224"/>
            <a:ext cx="1849200" cy="592000"/>
          </a:xfrm>
          <a:prstGeom prst="rect">
            <a:avLst/>
          </a:prstGeom>
          <a:noFill/>
          <a:ln>
            <a:noFill/>
          </a:ln>
        </p:spPr>
        <p:txBody>
          <a:bodyPr spcFirstLastPara="1" wrap="square" lIns="121900" tIns="121900" rIns="121900" bIns="121900" anchor="t" anchorCtr="0">
            <a:noAutofit/>
          </a:bodyPr>
          <a:lstStyle/>
          <a:p>
            <a:r>
              <a:rPr lang="en" sz="2533" b="1">
                <a:latin typeface="Trebuchet MS"/>
                <a:ea typeface="Trebuchet MS"/>
                <a:cs typeface="Trebuchet MS"/>
                <a:sym typeface="Trebuchet MS"/>
              </a:rPr>
              <a:t>Terraform</a:t>
            </a:r>
            <a:endParaRPr sz="2533" b="1">
              <a:latin typeface="Trebuchet MS"/>
              <a:ea typeface="Trebuchet MS"/>
              <a:cs typeface="Trebuchet MS"/>
              <a:sym typeface="Trebuchet MS"/>
            </a:endParaRPr>
          </a:p>
        </p:txBody>
      </p:sp>
      <p:cxnSp>
        <p:nvCxnSpPr>
          <p:cNvPr id="2915" name="Google Shape;2915;p328"/>
          <p:cNvCxnSpPr>
            <a:stCxn id="2916" idx="4"/>
            <a:endCxn id="2917" idx="0"/>
          </p:cNvCxnSpPr>
          <p:nvPr/>
        </p:nvCxnSpPr>
        <p:spPr>
          <a:xfrm flipH="1">
            <a:off x="7478233" y="1458700"/>
            <a:ext cx="193200" cy="1595600"/>
          </a:xfrm>
          <a:prstGeom prst="straightConnector1">
            <a:avLst/>
          </a:prstGeom>
          <a:noFill/>
          <a:ln w="9525" cap="flat" cmpd="sng">
            <a:solidFill>
              <a:schemeClr val="dk2"/>
            </a:solidFill>
            <a:prstDash val="solid"/>
            <a:round/>
            <a:headEnd type="none" w="med" len="med"/>
            <a:tailEnd type="triangle" w="med" len="med"/>
          </a:ln>
        </p:spPr>
      </p:cxnSp>
      <p:cxnSp>
        <p:nvCxnSpPr>
          <p:cNvPr id="2918" name="Google Shape;2918;p328"/>
          <p:cNvCxnSpPr>
            <a:stCxn id="2916" idx="4"/>
            <a:endCxn id="2919" idx="0"/>
          </p:cNvCxnSpPr>
          <p:nvPr/>
        </p:nvCxnSpPr>
        <p:spPr>
          <a:xfrm flipH="1">
            <a:off x="4764633" y="1458700"/>
            <a:ext cx="2906800" cy="1595600"/>
          </a:xfrm>
          <a:prstGeom prst="straightConnector1">
            <a:avLst/>
          </a:prstGeom>
          <a:noFill/>
          <a:ln w="9525" cap="flat" cmpd="sng">
            <a:solidFill>
              <a:schemeClr val="dk2"/>
            </a:solidFill>
            <a:prstDash val="solid"/>
            <a:round/>
            <a:headEnd type="none" w="med" len="med"/>
            <a:tailEnd type="triangle" w="med" len="med"/>
          </a:ln>
        </p:spPr>
      </p:cxnSp>
      <p:cxnSp>
        <p:nvCxnSpPr>
          <p:cNvPr id="2920" name="Google Shape;2920;p328"/>
          <p:cNvCxnSpPr>
            <a:stCxn id="2916" idx="4"/>
            <a:endCxn id="2921" idx="0"/>
          </p:cNvCxnSpPr>
          <p:nvPr/>
        </p:nvCxnSpPr>
        <p:spPr>
          <a:xfrm flipH="1">
            <a:off x="2051433" y="1458700"/>
            <a:ext cx="5620000" cy="1595600"/>
          </a:xfrm>
          <a:prstGeom prst="straightConnector1">
            <a:avLst/>
          </a:prstGeom>
          <a:noFill/>
          <a:ln w="9525" cap="flat" cmpd="sng">
            <a:solidFill>
              <a:schemeClr val="dk2"/>
            </a:solidFill>
            <a:prstDash val="solid"/>
            <a:round/>
            <a:headEnd type="none" w="med" len="med"/>
            <a:tailEnd type="triangle" w="med" len="med"/>
          </a:ln>
        </p:spPr>
      </p:cxnSp>
      <p:sp>
        <p:nvSpPr>
          <p:cNvPr id="2916" name="Google Shape;2916;p328"/>
          <p:cNvSpPr/>
          <p:nvPr/>
        </p:nvSpPr>
        <p:spPr>
          <a:xfrm>
            <a:off x="7461833" y="1071900"/>
            <a:ext cx="419200" cy="386800"/>
          </a:xfrm>
          <a:prstGeom prst="ellipse">
            <a:avLst/>
          </a:prstGeom>
          <a:noFill/>
          <a:ln>
            <a:noFill/>
          </a:ln>
        </p:spPr>
        <p:txBody>
          <a:bodyPr spcFirstLastPara="1" wrap="square" lIns="121900" tIns="121900" rIns="121900" bIns="121900" anchor="ctr" anchorCtr="0">
            <a:noAutofit/>
          </a:bodyPr>
          <a:lstStyle/>
          <a:p>
            <a:endParaRPr sz="2400"/>
          </a:p>
        </p:txBody>
      </p:sp>
      <p:cxnSp>
        <p:nvCxnSpPr>
          <p:cNvPr id="2922" name="Google Shape;2922;p328"/>
          <p:cNvCxnSpPr>
            <a:stCxn id="2916" idx="4"/>
            <a:endCxn id="2923" idx="0"/>
          </p:cNvCxnSpPr>
          <p:nvPr/>
        </p:nvCxnSpPr>
        <p:spPr>
          <a:xfrm>
            <a:off x="7671433" y="1458700"/>
            <a:ext cx="2520000" cy="1595600"/>
          </a:xfrm>
          <a:prstGeom prst="straightConnector1">
            <a:avLst/>
          </a:prstGeom>
          <a:noFill/>
          <a:ln w="9525" cap="flat" cmpd="sng">
            <a:solidFill>
              <a:schemeClr val="dk2"/>
            </a:solidFill>
            <a:prstDash val="solid"/>
            <a:round/>
            <a:headEnd type="none" w="med" len="med"/>
            <a:tailEnd type="triangle" w="med" len="med"/>
          </a:ln>
        </p:spPr>
      </p:cxnSp>
      <p:sp>
        <p:nvSpPr>
          <p:cNvPr id="2924" name="Google Shape;2924;p328"/>
          <p:cNvSpPr txBox="1"/>
          <p:nvPr/>
        </p:nvSpPr>
        <p:spPr>
          <a:xfrm>
            <a:off x="7613667" y="853684"/>
            <a:ext cx="2496000" cy="386800"/>
          </a:xfrm>
          <a:prstGeom prst="rect">
            <a:avLst/>
          </a:prstGeom>
          <a:noFill/>
          <a:ln>
            <a:noFill/>
          </a:ln>
        </p:spPr>
        <p:txBody>
          <a:bodyPr spcFirstLastPara="1" wrap="square" lIns="0" tIns="0" rIns="0" bIns="0" anchor="t" anchorCtr="0">
            <a:noAutofit/>
          </a:bodyPr>
          <a:lstStyle/>
          <a:p>
            <a:pPr algn="ctr">
              <a:lnSpc>
                <a:spcPct val="110000"/>
              </a:lnSpc>
              <a:buClr>
                <a:schemeClr val="accent1"/>
              </a:buClr>
              <a:buSzPts val="900"/>
            </a:pPr>
            <a:r>
              <a:rPr lang="en" sz="1200"/>
              <a:t>CORNERSTONE</a:t>
            </a:r>
            <a:r>
              <a:rPr lang="en" sz="1200">
                <a:latin typeface="Arial"/>
                <a:ea typeface="Arial"/>
                <a:cs typeface="Arial"/>
                <a:sym typeface="Arial"/>
              </a:rPr>
              <a:t> CONTROLS</a:t>
            </a:r>
            <a:endParaRPr sz="667"/>
          </a:p>
        </p:txBody>
      </p:sp>
      <p:sp>
        <p:nvSpPr>
          <p:cNvPr id="2925" name="Google Shape;2925;p328"/>
          <p:cNvSpPr/>
          <p:nvPr/>
        </p:nvSpPr>
        <p:spPr>
          <a:xfrm rot="10800000" flipH="1">
            <a:off x="619125" y="2746371"/>
            <a:ext cx="11004552" cy="389304"/>
          </a:xfrm>
          <a:custGeom>
            <a:avLst/>
            <a:gdLst/>
            <a:ahLst/>
            <a:cxnLst/>
            <a:rect l="l" t="t" r="r" b="b"/>
            <a:pathLst>
              <a:path w="21600" h="21600" extrusionOk="0">
                <a:moveTo>
                  <a:pt x="0" y="0"/>
                </a:moveTo>
                <a:lnTo>
                  <a:pt x="0" y="21600"/>
                </a:lnTo>
                <a:lnTo>
                  <a:pt x="21600" y="21600"/>
                </a:lnTo>
                <a:lnTo>
                  <a:pt x="21600" y="77"/>
                </a:lnTo>
              </a:path>
            </a:pathLst>
          </a:custGeom>
          <a:noFill/>
          <a:ln w="25400" cap="flat" cmpd="sng">
            <a:solidFill>
              <a:schemeClr val="accent2"/>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E2635E"/>
              </a:buClr>
              <a:buSzPts val="1200"/>
            </a:pPr>
            <a:endParaRPr sz="1600">
              <a:solidFill>
                <a:srgbClr val="E2635E"/>
              </a:solidFill>
              <a:latin typeface="Arial"/>
              <a:ea typeface="Arial"/>
              <a:cs typeface="Arial"/>
              <a:sym typeface="Arial"/>
            </a:endParaRPr>
          </a:p>
        </p:txBody>
      </p:sp>
      <p:sp>
        <p:nvSpPr>
          <p:cNvPr id="2921" name="Google Shape;2921;p328"/>
          <p:cNvSpPr/>
          <p:nvPr/>
        </p:nvSpPr>
        <p:spPr>
          <a:xfrm>
            <a:off x="803275" y="3054293"/>
            <a:ext cx="2496000" cy="2980800"/>
          </a:xfrm>
          <a:prstGeom prst="rect">
            <a:avLst/>
          </a:prstGeom>
          <a:noFill/>
          <a:ln w="25400" cap="flat" cmpd="sng">
            <a:solidFill>
              <a:schemeClr val="lt1"/>
            </a:solidFill>
            <a:prstDash val="solid"/>
            <a:miter lim="400000"/>
            <a:headEnd type="none" w="sm" len="sm"/>
            <a:tailEnd type="none" w="sm" len="sm"/>
          </a:ln>
          <a:effectLst>
            <a:outerShdw blurRad="406400" dist="180975" dir="5400000" rotWithShape="0">
              <a:srgbClr val="000000">
                <a:alpha val="9800"/>
              </a:srgbClr>
            </a:outerShdw>
          </a:effectLst>
        </p:spPr>
        <p:txBody>
          <a:bodyPr spcFirstLastPara="1" wrap="square" lIns="0" tIns="0" rIns="0" bIns="0" anchor="ctr" anchorCtr="0">
            <a:noAutofit/>
          </a:bodyPr>
          <a:lstStyle/>
          <a:p>
            <a:pPr marL="135463" indent="-135463">
              <a:lnSpc>
                <a:spcPct val="120000"/>
              </a:lnSpc>
              <a:buClr>
                <a:srgbClr val="000000"/>
              </a:buClr>
              <a:buSzPts val="500"/>
            </a:pPr>
            <a:endParaRPr sz="667" b="1">
              <a:solidFill>
                <a:srgbClr val="000000"/>
              </a:solidFill>
              <a:latin typeface="Helvetica Neue"/>
              <a:ea typeface="Helvetica Neue"/>
              <a:cs typeface="Helvetica Neue"/>
              <a:sym typeface="Helvetica Neue"/>
            </a:endParaRPr>
          </a:p>
        </p:txBody>
      </p:sp>
      <p:sp>
        <p:nvSpPr>
          <p:cNvPr id="2926" name="Google Shape;2926;p328"/>
          <p:cNvSpPr txBox="1"/>
          <p:nvPr/>
        </p:nvSpPr>
        <p:spPr>
          <a:xfrm>
            <a:off x="876833" y="5022833"/>
            <a:ext cx="2364400" cy="853600"/>
          </a:xfrm>
          <a:prstGeom prst="rect">
            <a:avLst/>
          </a:prstGeom>
          <a:noFill/>
          <a:ln>
            <a:noFill/>
          </a:ln>
        </p:spPr>
        <p:txBody>
          <a:bodyPr spcFirstLastPara="1" wrap="square" lIns="0" tIns="0" rIns="0" bIns="0" anchor="b" anchorCtr="0">
            <a:noAutofit/>
          </a:bodyPr>
          <a:lstStyle/>
          <a:p>
            <a:pPr algn="ctr">
              <a:lnSpc>
                <a:spcPct val="110000"/>
              </a:lnSpc>
              <a:buClr>
                <a:srgbClr val="000000"/>
              </a:buClr>
              <a:buSzPts val="1300"/>
            </a:pPr>
            <a:r>
              <a:rPr lang="en" sz="1600" b="1">
                <a:solidFill>
                  <a:srgbClr val="000000"/>
                </a:solidFill>
                <a:latin typeface="Helvetica Neue"/>
                <a:ea typeface="Helvetica Neue"/>
                <a:cs typeface="Helvetica Neue"/>
                <a:sym typeface="Helvetica Neue"/>
              </a:rPr>
              <a:t>Machine Authentication</a:t>
            </a:r>
            <a:br>
              <a:rPr lang="en" sz="1600" b="1">
                <a:solidFill>
                  <a:srgbClr val="000000"/>
                </a:solidFill>
                <a:latin typeface="Helvetica Neue"/>
                <a:ea typeface="Helvetica Neue"/>
                <a:cs typeface="Helvetica Neue"/>
                <a:sym typeface="Helvetica Neue"/>
              </a:rPr>
            </a:br>
            <a:r>
              <a:rPr lang="en" sz="1600" b="1">
                <a:solidFill>
                  <a:srgbClr val="000000"/>
                </a:solidFill>
                <a:latin typeface="Helvetica Neue"/>
                <a:ea typeface="Helvetica Neue"/>
                <a:cs typeface="Helvetica Neue"/>
                <a:sym typeface="Helvetica Neue"/>
              </a:rPr>
              <a:t>&amp; Authorization</a:t>
            </a:r>
            <a:endParaRPr sz="533" b="1">
              <a:latin typeface="Helvetica Neue"/>
              <a:ea typeface="Helvetica Neue"/>
              <a:cs typeface="Helvetica Neue"/>
              <a:sym typeface="Helvetica Neue"/>
            </a:endParaRPr>
          </a:p>
        </p:txBody>
      </p:sp>
      <p:sp>
        <p:nvSpPr>
          <p:cNvPr id="2919" name="Google Shape;2919;p328"/>
          <p:cNvSpPr/>
          <p:nvPr/>
        </p:nvSpPr>
        <p:spPr>
          <a:xfrm>
            <a:off x="3516639" y="3054293"/>
            <a:ext cx="2496000" cy="2980800"/>
          </a:xfrm>
          <a:prstGeom prst="rect">
            <a:avLst/>
          </a:prstGeom>
          <a:noFill/>
          <a:ln w="25400" cap="flat" cmpd="sng">
            <a:solidFill>
              <a:schemeClr val="lt1"/>
            </a:solidFill>
            <a:prstDash val="solid"/>
            <a:miter lim="400000"/>
            <a:headEnd type="none" w="sm" len="sm"/>
            <a:tailEnd type="none" w="sm" len="sm"/>
          </a:ln>
          <a:effectLst>
            <a:outerShdw blurRad="406400" dist="180975" dir="5400000" rotWithShape="0">
              <a:srgbClr val="000000">
                <a:alpha val="9800"/>
              </a:srgbClr>
            </a:outerShdw>
          </a:effectLst>
        </p:spPr>
        <p:txBody>
          <a:bodyPr spcFirstLastPara="1" wrap="square" lIns="0" tIns="0" rIns="0" bIns="0" anchor="ctr" anchorCtr="0">
            <a:noAutofit/>
          </a:bodyPr>
          <a:lstStyle/>
          <a:p>
            <a:pPr marL="135463" indent="-135463">
              <a:lnSpc>
                <a:spcPct val="120000"/>
              </a:lnSpc>
              <a:buClr>
                <a:srgbClr val="000000"/>
              </a:buClr>
              <a:buSzPts val="500"/>
            </a:pPr>
            <a:endParaRPr sz="667" b="1">
              <a:solidFill>
                <a:srgbClr val="000000"/>
              </a:solidFill>
              <a:latin typeface="Helvetica Neue"/>
              <a:ea typeface="Helvetica Neue"/>
              <a:cs typeface="Helvetica Neue"/>
              <a:sym typeface="Helvetica Neue"/>
            </a:endParaRPr>
          </a:p>
        </p:txBody>
      </p:sp>
      <p:sp>
        <p:nvSpPr>
          <p:cNvPr id="2927" name="Google Shape;2927;p328"/>
          <p:cNvSpPr txBox="1"/>
          <p:nvPr/>
        </p:nvSpPr>
        <p:spPr>
          <a:xfrm>
            <a:off x="3516655" y="5316197"/>
            <a:ext cx="2480800" cy="560000"/>
          </a:xfrm>
          <a:prstGeom prst="rect">
            <a:avLst/>
          </a:prstGeom>
          <a:noFill/>
          <a:ln>
            <a:noFill/>
          </a:ln>
        </p:spPr>
        <p:txBody>
          <a:bodyPr spcFirstLastPara="1" wrap="square" lIns="0" tIns="0" rIns="0" bIns="0" anchor="b" anchorCtr="0">
            <a:noAutofit/>
          </a:bodyPr>
          <a:lstStyle/>
          <a:p>
            <a:pPr algn="ctr">
              <a:lnSpc>
                <a:spcPct val="110000"/>
              </a:lnSpc>
              <a:buClr>
                <a:srgbClr val="000000"/>
              </a:buClr>
              <a:buSzPts val="1300"/>
            </a:pPr>
            <a:r>
              <a:rPr lang="en" sz="1600" b="1">
                <a:solidFill>
                  <a:srgbClr val="000000"/>
                </a:solidFill>
                <a:latin typeface="Helvetica Neue"/>
                <a:ea typeface="Helvetica Neue"/>
                <a:cs typeface="Helvetica Neue"/>
                <a:sym typeface="Helvetica Neue"/>
              </a:rPr>
              <a:t>Machine-to-</a:t>
            </a:r>
            <a:br>
              <a:rPr lang="en" sz="1600" b="1">
                <a:solidFill>
                  <a:srgbClr val="000000"/>
                </a:solidFill>
                <a:latin typeface="Helvetica Neue"/>
                <a:ea typeface="Helvetica Neue"/>
                <a:cs typeface="Helvetica Neue"/>
                <a:sym typeface="Helvetica Neue"/>
              </a:rPr>
            </a:br>
            <a:r>
              <a:rPr lang="en" sz="1600" b="1">
                <a:solidFill>
                  <a:srgbClr val="000000"/>
                </a:solidFill>
                <a:latin typeface="Helvetica Neue"/>
                <a:ea typeface="Helvetica Neue"/>
                <a:cs typeface="Helvetica Neue"/>
                <a:sym typeface="Helvetica Neue"/>
              </a:rPr>
              <a:t>Machine Access</a:t>
            </a:r>
            <a:endParaRPr sz="533" b="1">
              <a:latin typeface="Helvetica Neue"/>
              <a:ea typeface="Helvetica Neue"/>
              <a:cs typeface="Helvetica Neue"/>
              <a:sym typeface="Helvetica Neue"/>
            </a:endParaRPr>
          </a:p>
        </p:txBody>
      </p:sp>
      <p:sp>
        <p:nvSpPr>
          <p:cNvPr id="2917" name="Google Shape;2917;p328"/>
          <p:cNvSpPr/>
          <p:nvPr/>
        </p:nvSpPr>
        <p:spPr>
          <a:xfrm>
            <a:off x="6230035" y="3054293"/>
            <a:ext cx="2496000" cy="2980800"/>
          </a:xfrm>
          <a:prstGeom prst="rect">
            <a:avLst/>
          </a:prstGeom>
          <a:noFill/>
          <a:ln w="25400" cap="flat" cmpd="sng">
            <a:solidFill>
              <a:schemeClr val="lt1"/>
            </a:solidFill>
            <a:prstDash val="solid"/>
            <a:miter lim="400000"/>
            <a:headEnd type="none" w="sm" len="sm"/>
            <a:tailEnd type="none" w="sm" len="sm"/>
          </a:ln>
          <a:effectLst>
            <a:outerShdw blurRad="406400" dist="180975" dir="5400000" rotWithShape="0">
              <a:srgbClr val="000000">
                <a:alpha val="9800"/>
              </a:srgbClr>
            </a:outerShdw>
          </a:effectLst>
        </p:spPr>
        <p:txBody>
          <a:bodyPr spcFirstLastPara="1" wrap="square" lIns="0" tIns="0" rIns="0" bIns="0" anchor="ctr" anchorCtr="0">
            <a:noAutofit/>
          </a:bodyPr>
          <a:lstStyle/>
          <a:p>
            <a:pPr marL="135463" indent="-135463">
              <a:lnSpc>
                <a:spcPct val="120000"/>
              </a:lnSpc>
              <a:buClr>
                <a:srgbClr val="000000"/>
              </a:buClr>
              <a:buSzPts val="500"/>
            </a:pPr>
            <a:endParaRPr sz="667" b="1">
              <a:solidFill>
                <a:srgbClr val="000000"/>
              </a:solidFill>
              <a:latin typeface="Helvetica Neue"/>
              <a:ea typeface="Helvetica Neue"/>
              <a:cs typeface="Helvetica Neue"/>
              <a:sym typeface="Helvetica Neue"/>
            </a:endParaRPr>
          </a:p>
        </p:txBody>
      </p:sp>
      <p:sp>
        <p:nvSpPr>
          <p:cNvPr id="2928" name="Google Shape;2928;p328"/>
          <p:cNvSpPr txBox="1"/>
          <p:nvPr/>
        </p:nvSpPr>
        <p:spPr>
          <a:xfrm>
            <a:off x="6230035" y="5316197"/>
            <a:ext cx="2480800" cy="560000"/>
          </a:xfrm>
          <a:prstGeom prst="rect">
            <a:avLst/>
          </a:prstGeom>
          <a:noFill/>
          <a:ln>
            <a:noFill/>
          </a:ln>
        </p:spPr>
        <p:txBody>
          <a:bodyPr spcFirstLastPara="1" wrap="square" lIns="0" tIns="0" rIns="0" bIns="0" anchor="b" anchorCtr="0">
            <a:noAutofit/>
          </a:bodyPr>
          <a:lstStyle/>
          <a:p>
            <a:pPr algn="ctr">
              <a:lnSpc>
                <a:spcPct val="110000"/>
              </a:lnSpc>
              <a:buClr>
                <a:srgbClr val="000000"/>
              </a:buClr>
              <a:buSzPts val="1300"/>
            </a:pPr>
            <a:r>
              <a:rPr lang="en" sz="1600" b="1">
                <a:solidFill>
                  <a:srgbClr val="000000"/>
                </a:solidFill>
                <a:latin typeface="Helvetica Neue"/>
                <a:ea typeface="Helvetica Neue"/>
                <a:cs typeface="Helvetica Neue"/>
                <a:sym typeface="Helvetica Neue"/>
              </a:rPr>
              <a:t>Human-to-</a:t>
            </a:r>
            <a:br>
              <a:rPr lang="en" sz="1600" b="1">
                <a:solidFill>
                  <a:srgbClr val="000000"/>
                </a:solidFill>
                <a:latin typeface="Helvetica Neue"/>
                <a:ea typeface="Helvetica Neue"/>
                <a:cs typeface="Helvetica Neue"/>
                <a:sym typeface="Helvetica Neue"/>
              </a:rPr>
            </a:br>
            <a:r>
              <a:rPr lang="en" sz="1600" b="1">
                <a:solidFill>
                  <a:srgbClr val="000000"/>
                </a:solidFill>
                <a:latin typeface="Helvetica Neue"/>
                <a:ea typeface="Helvetica Neue"/>
                <a:cs typeface="Helvetica Neue"/>
                <a:sym typeface="Helvetica Neue"/>
              </a:rPr>
              <a:t>Machine Access</a:t>
            </a:r>
            <a:endParaRPr sz="533" b="1">
              <a:latin typeface="Helvetica Neue"/>
              <a:ea typeface="Helvetica Neue"/>
              <a:cs typeface="Helvetica Neue"/>
              <a:sym typeface="Helvetica Neue"/>
            </a:endParaRPr>
          </a:p>
        </p:txBody>
      </p:sp>
      <p:sp>
        <p:nvSpPr>
          <p:cNvPr id="2923" name="Google Shape;2923;p328"/>
          <p:cNvSpPr/>
          <p:nvPr/>
        </p:nvSpPr>
        <p:spPr>
          <a:xfrm>
            <a:off x="8943415" y="3054293"/>
            <a:ext cx="2496000" cy="2980800"/>
          </a:xfrm>
          <a:prstGeom prst="rect">
            <a:avLst/>
          </a:prstGeom>
          <a:noFill/>
          <a:ln w="25400" cap="flat" cmpd="sng">
            <a:solidFill>
              <a:schemeClr val="lt1"/>
            </a:solidFill>
            <a:prstDash val="solid"/>
            <a:miter lim="400000"/>
            <a:headEnd type="none" w="sm" len="sm"/>
            <a:tailEnd type="none" w="sm" len="sm"/>
          </a:ln>
          <a:effectLst>
            <a:outerShdw blurRad="406400" dist="180975" dir="5400000" rotWithShape="0">
              <a:srgbClr val="000000">
                <a:alpha val="9800"/>
              </a:srgbClr>
            </a:outerShdw>
          </a:effectLst>
        </p:spPr>
        <p:txBody>
          <a:bodyPr spcFirstLastPara="1" wrap="square" lIns="0" tIns="0" rIns="0" bIns="0" anchor="ctr" anchorCtr="0">
            <a:noAutofit/>
          </a:bodyPr>
          <a:lstStyle/>
          <a:p>
            <a:pPr marL="135463" indent="-135463">
              <a:lnSpc>
                <a:spcPct val="120000"/>
              </a:lnSpc>
              <a:buClr>
                <a:srgbClr val="000000"/>
              </a:buClr>
              <a:buSzPts val="500"/>
            </a:pPr>
            <a:endParaRPr sz="667" b="1">
              <a:solidFill>
                <a:srgbClr val="000000"/>
              </a:solidFill>
              <a:latin typeface="Helvetica Neue"/>
              <a:ea typeface="Helvetica Neue"/>
              <a:cs typeface="Helvetica Neue"/>
              <a:sym typeface="Helvetica Neue"/>
            </a:endParaRPr>
          </a:p>
        </p:txBody>
      </p:sp>
      <p:sp>
        <p:nvSpPr>
          <p:cNvPr id="2929" name="Google Shape;2929;p328"/>
          <p:cNvSpPr txBox="1"/>
          <p:nvPr/>
        </p:nvSpPr>
        <p:spPr>
          <a:xfrm>
            <a:off x="9091800" y="5022833"/>
            <a:ext cx="2184000" cy="853600"/>
          </a:xfrm>
          <a:prstGeom prst="rect">
            <a:avLst/>
          </a:prstGeom>
          <a:noFill/>
          <a:ln>
            <a:noFill/>
          </a:ln>
        </p:spPr>
        <p:txBody>
          <a:bodyPr spcFirstLastPara="1" wrap="square" lIns="0" tIns="0" rIns="0" bIns="0" anchor="b" anchorCtr="0">
            <a:noAutofit/>
          </a:bodyPr>
          <a:lstStyle/>
          <a:p>
            <a:pPr algn="ctr">
              <a:lnSpc>
                <a:spcPct val="110000"/>
              </a:lnSpc>
              <a:buClr>
                <a:srgbClr val="000000"/>
              </a:buClr>
              <a:buSzPts val="1300"/>
            </a:pPr>
            <a:r>
              <a:rPr lang="en" sz="1600" b="1">
                <a:solidFill>
                  <a:srgbClr val="000000"/>
                </a:solidFill>
                <a:latin typeface="Helvetica Neue"/>
                <a:ea typeface="Helvetica Neue"/>
                <a:cs typeface="Helvetica Neue"/>
                <a:sym typeface="Helvetica Neue"/>
              </a:rPr>
              <a:t>Human</a:t>
            </a:r>
            <a:r>
              <a:rPr lang="en" sz="1600" b="1">
                <a:latin typeface="Helvetica Neue"/>
                <a:ea typeface="Helvetica Neue"/>
                <a:cs typeface="Helvetica Neue"/>
                <a:sym typeface="Helvetica Neue"/>
              </a:rPr>
              <a:t> </a:t>
            </a:r>
            <a:r>
              <a:rPr lang="en" sz="1600" b="1">
                <a:solidFill>
                  <a:srgbClr val="000000"/>
                </a:solidFill>
                <a:latin typeface="Helvetica Neue"/>
                <a:ea typeface="Helvetica Neue"/>
                <a:cs typeface="Helvetica Neue"/>
                <a:sym typeface="Helvetica Neue"/>
              </a:rPr>
              <a:t>Authentication</a:t>
            </a:r>
            <a:r>
              <a:rPr lang="en" sz="1600" b="1">
                <a:latin typeface="Helvetica Neue"/>
                <a:ea typeface="Helvetica Neue"/>
                <a:cs typeface="Helvetica Neue"/>
                <a:sym typeface="Helvetica Neue"/>
              </a:rPr>
              <a:t> </a:t>
            </a:r>
            <a:r>
              <a:rPr lang="en" sz="1600" b="1">
                <a:solidFill>
                  <a:srgbClr val="000000"/>
                </a:solidFill>
                <a:latin typeface="Helvetica Neue"/>
                <a:ea typeface="Helvetica Neue"/>
                <a:cs typeface="Helvetica Neue"/>
                <a:sym typeface="Helvetica Neue"/>
              </a:rPr>
              <a:t>&amp; Authorization</a:t>
            </a:r>
            <a:endParaRPr sz="533" b="1">
              <a:latin typeface="Helvetica Neue"/>
              <a:ea typeface="Helvetica Neue"/>
              <a:cs typeface="Helvetica Neue"/>
              <a:sym typeface="Helvetica Neue"/>
            </a:endParaRPr>
          </a:p>
        </p:txBody>
      </p:sp>
      <p:pic>
        <p:nvPicPr>
          <p:cNvPr id="2930" name="Google Shape;2930;p328"/>
          <p:cNvPicPr preferRelativeResize="0"/>
          <p:nvPr/>
        </p:nvPicPr>
        <p:blipFill>
          <a:blip r:embed="rId3">
            <a:alphaModFix/>
          </a:blip>
          <a:stretch>
            <a:fillRect/>
          </a:stretch>
        </p:blipFill>
        <p:spPr>
          <a:xfrm>
            <a:off x="6447134" y="3953871"/>
            <a:ext cx="419100" cy="419100"/>
          </a:xfrm>
          <a:prstGeom prst="rect">
            <a:avLst/>
          </a:prstGeom>
          <a:noFill/>
          <a:ln>
            <a:noFill/>
          </a:ln>
        </p:spPr>
      </p:pic>
      <p:sp>
        <p:nvSpPr>
          <p:cNvPr id="2931" name="Google Shape;2931;p328"/>
          <p:cNvSpPr txBox="1"/>
          <p:nvPr/>
        </p:nvSpPr>
        <p:spPr>
          <a:xfrm>
            <a:off x="6861633" y="3867420"/>
            <a:ext cx="1849200" cy="592000"/>
          </a:xfrm>
          <a:prstGeom prst="rect">
            <a:avLst/>
          </a:prstGeom>
          <a:noFill/>
          <a:ln>
            <a:noFill/>
          </a:ln>
        </p:spPr>
        <p:txBody>
          <a:bodyPr spcFirstLastPara="1" wrap="square" lIns="121900" tIns="121900" rIns="121900" bIns="121900" anchor="t" anchorCtr="0">
            <a:noAutofit/>
          </a:bodyPr>
          <a:lstStyle/>
          <a:p>
            <a:r>
              <a:rPr lang="en" sz="2533" b="1">
                <a:latin typeface="Trebuchet MS"/>
                <a:ea typeface="Trebuchet MS"/>
                <a:cs typeface="Trebuchet MS"/>
                <a:sym typeface="Trebuchet MS"/>
              </a:rPr>
              <a:t>Boundary</a:t>
            </a:r>
            <a:endParaRPr sz="2533" b="1">
              <a:latin typeface="Trebuchet MS"/>
              <a:ea typeface="Trebuchet MS"/>
              <a:cs typeface="Trebuchet MS"/>
              <a:sym typeface="Trebuchet MS"/>
            </a:endParaRPr>
          </a:p>
        </p:txBody>
      </p:sp>
      <p:grpSp>
        <p:nvGrpSpPr>
          <p:cNvPr id="2932" name="Google Shape;2932;p328"/>
          <p:cNvGrpSpPr/>
          <p:nvPr/>
        </p:nvGrpSpPr>
        <p:grpSpPr>
          <a:xfrm>
            <a:off x="3884654" y="3953671"/>
            <a:ext cx="434892" cy="419499"/>
            <a:chOff x="87" y="0"/>
            <a:chExt cx="869785" cy="838998"/>
          </a:xfrm>
        </p:grpSpPr>
        <p:sp>
          <p:nvSpPr>
            <p:cNvPr id="2933" name="Google Shape;2933;p328"/>
            <p:cNvSpPr/>
            <p:nvPr/>
          </p:nvSpPr>
          <p:spPr>
            <a:xfrm>
              <a:off x="87" y="0"/>
              <a:ext cx="869785" cy="838998"/>
            </a:xfrm>
            <a:custGeom>
              <a:avLst/>
              <a:gdLst/>
              <a:ahLst/>
              <a:cxnLst/>
              <a:rect l="l" t="t" r="r" b="b"/>
              <a:pathLst>
                <a:path w="21552" h="21600" extrusionOk="0">
                  <a:moveTo>
                    <a:pt x="10442" y="19442"/>
                  </a:moveTo>
                  <a:cubicBezTo>
                    <a:pt x="8195" y="19442"/>
                    <a:pt x="6119" y="18539"/>
                    <a:pt x="4532" y="16911"/>
                  </a:cubicBezTo>
                  <a:cubicBezTo>
                    <a:pt x="2963" y="15284"/>
                    <a:pt x="2096" y="13106"/>
                    <a:pt x="2096" y="10810"/>
                  </a:cubicBezTo>
                  <a:cubicBezTo>
                    <a:pt x="2096" y="8494"/>
                    <a:pt x="2963" y="6319"/>
                    <a:pt x="4532" y="4689"/>
                  </a:cubicBezTo>
                  <a:cubicBezTo>
                    <a:pt x="6119" y="3061"/>
                    <a:pt x="8212" y="2178"/>
                    <a:pt x="10442" y="2178"/>
                  </a:cubicBezTo>
                  <a:cubicBezTo>
                    <a:pt x="12291" y="2178"/>
                    <a:pt x="14028" y="2787"/>
                    <a:pt x="15501" y="3944"/>
                  </a:cubicBezTo>
                  <a:lnTo>
                    <a:pt x="16767" y="2219"/>
                  </a:lnTo>
                  <a:cubicBezTo>
                    <a:pt x="14935" y="765"/>
                    <a:pt x="12745" y="0"/>
                    <a:pt x="10442" y="0"/>
                  </a:cubicBezTo>
                  <a:cubicBezTo>
                    <a:pt x="7646" y="0"/>
                    <a:pt x="5042" y="1118"/>
                    <a:pt x="3059" y="3158"/>
                  </a:cubicBezTo>
                  <a:cubicBezTo>
                    <a:pt x="1096" y="5200"/>
                    <a:pt x="0" y="7906"/>
                    <a:pt x="0" y="10810"/>
                  </a:cubicBezTo>
                  <a:cubicBezTo>
                    <a:pt x="0" y="13674"/>
                    <a:pt x="1096" y="16402"/>
                    <a:pt x="3059" y="18442"/>
                  </a:cubicBezTo>
                  <a:cubicBezTo>
                    <a:pt x="5022" y="20482"/>
                    <a:pt x="7646" y="21600"/>
                    <a:pt x="10442" y="21600"/>
                  </a:cubicBezTo>
                  <a:cubicBezTo>
                    <a:pt x="12745" y="21600"/>
                    <a:pt x="14935" y="20835"/>
                    <a:pt x="16767" y="19384"/>
                  </a:cubicBezTo>
                  <a:lnTo>
                    <a:pt x="15501" y="17656"/>
                  </a:lnTo>
                  <a:cubicBezTo>
                    <a:pt x="14028" y="18813"/>
                    <a:pt x="12291" y="19442"/>
                    <a:pt x="10442" y="19442"/>
                  </a:cubicBezTo>
                  <a:close/>
                  <a:moveTo>
                    <a:pt x="19580" y="6593"/>
                  </a:moveTo>
                  <a:cubicBezTo>
                    <a:pt x="19900" y="6416"/>
                    <a:pt x="20070" y="6083"/>
                    <a:pt x="20110" y="5748"/>
                  </a:cubicBezTo>
                  <a:cubicBezTo>
                    <a:pt x="20127" y="5533"/>
                    <a:pt x="20090" y="5318"/>
                    <a:pt x="19977" y="5121"/>
                  </a:cubicBezTo>
                  <a:cubicBezTo>
                    <a:pt x="19693" y="4612"/>
                    <a:pt x="19070" y="4435"/>
                    <a:pt x="18560" y="4709"/>
                  </a:cubicBezTo>
                  <a:cubicBezTo>
                    <a:pt x="18070" y="5003"/>
                    <a:pt x="17900" y="5671"/>
                    <a:pt x="18164" y="6180"/>
                  </a:cubicBezTo>
                  <a:cubicBezTo>
                    <a:pt x="18447" y="6690"/>
                    <a:pt x="19090" y="6887"/>
                    <a:pt x="19580" y="6593"/>
                  </a:cubicBezTo>
                  <a:close/>
                  <a:moveTo>
                    <a:pt x="19560" y="14989"/>
                  </a:moveTo>
                  <a:cubicBezTo>
                    <a:pt x="19070" y="14695"/>
                    <a:pt x="18447" y="14890"/>
                    <a:pt x="18144" y="15401"/>
                  </a:cubicBezTo>
                  <a:cubicBezTo>
                    <a:pt x="17861" y="15931"/>
                    <a:pt x="18050" y="16579"/>
                    <a:pt x="18541" y="16873"/>
                  </a:cubicBezTo>
                  <a:cubicBezTo>
                    <a:pt x="19051" y="17167"/>
                    <a:pt x="19674" y="16991"/>
                    <a:pt x="19957" y="16461"/>
                  </a:cubicBezTo>
                  <a:cubicBezTo>
                    <a:pt x="20033" y="16323"/>
                    <a:pt x="20090" y="16185"/>
                    <a:pt x="20090" y="16029"/>
                  </a:cubicBezTo>
                  <a:cubicBezTo>
                    <a:pt x="20127" y="15616"/>
                    <a:pt x="19920" y="15204"/>
                    <a:pt x="19560" y="14989"/>
                  </a:cubicBezTo>
                  <a:close/>
                  <a:moveTo>
                    <a:pt x="19486" y="9162"/>
                  </a:moveTo>
                  <a:cubicBezTo>
                    <a:pt x="19580" y="9751"/>
                    <a:pt x="20127" y="10142"/>
                    <a:pt x="20694" y="10045"/>
                  </a:cubicBezTo>
                  <a:cubicBezTo>
                    <a:pt x="21166" y="9966"/>
                    <a:pt x="21506" y="9554"/>
                    <a:pt x="21543" y="9083"/>
                  </a:cubicBezTo>
                  <a:cubicBezTo>
                    <a:pt x="21563" y="8985"/>
                    <a:pt x="21543" y="8906"/>
                    <a:pt x="21543" y="8809"/>
                  </a:cubicBezTo>
                  <a:cubicBezTo>
                    <a:pt x="21450" y="8220"/>
                    <a:pt x="20903" y="7829"/>
                    <a:pt x="20354" y="7926"/>
                  </a:cubicBezTo>
                  <a:cubicBezTo>
                    <a:pt x="19787" y="8023"/>
                    <a:pt x="19391" y="8573"/>
                    <a:pt x="19486" y="9162"/>
                  </a:cubicBezTo>
                  <a:close/>
                  <a:moveTo>
                    <a:pt x="20694" y="11496"/>
                  </a:moveTo>
                  <a:cubicBezTo>
                    <a:pt x="20127" y="11399"/>
                    <a:pt x="19580" y="11790"/>
                    <a:pt x="19486" y="12379"/>
                  </a:cubicBezTo>
                  <a:cubicBezTo>
                    <a:pt x="19373" y="12947"/>
                    <a:pt x="19770" y="13518"/>
                    <a:pt x="20336" y="13615"/>
                  </a:cubicBezTo>
                  <a:cubicBezTo>
                    <a:pt x="20883" y="13713"/>
                    <a:pt x="21430" y="13321"/>
                    <a:pt x="21526" y="12753"/>
                  </a:cubicBezTo>
                  <a:cubicBezTo>
                    <a:pt x="21526" y="12714"/>
                    <a:pt x="21543" y="12673"/>
                    <a:pt x="21543" y="12655"/>
                  </a:cubicBezTo>
                  <a:cubicBezTo>
                    <a:pt x="21600" y="12105"/>
                    <a:pt x="21223" y="11596"/>
                    <a:pt x="20694" y="11496"/>
                  </a:cubicBezTo>
                  <a:close/>
                  <a:moveTo>
                    <a:pt x="16597" y="9300"/>
                  </a:moveTo>
                  <a:cubicBezTo>
                    <a:pt x="16710" y="9868"/>
                    <a:pt x="17277" y="10222"/>
                    <a:pt x="17843" y="10104"/>
                  </a:cubicBezTo>
                  <a:cubicBezTo>
                    <a:pt x="18257" y="10006"/>
                    <a:pt x="18560" y="9633"/>
                    <a:pt x="18617" y="9221"/>
                  </a:cubicBezTo>
                  <a:cubicBezTo>
                    <a:pt x="18637" y="9083"/>
                    <a:pt x="18637" y="8947"/>
                    <a:pt x="18617" y="8809"/>
                  </a:cubicBezTo>
                  <a:cubicBezTo>
                    <a:pt x="18484" y="8220"/>
                    <a:pt x="17918" y="7867"/>
                    <a:pt x="17351" y="8005"/>
                  </a:cubicBezTo>
                  <a:cubicBezTo>
                    <a:pt x="16804" y="8123"/>
                    <a:pt x="16464" y="8712"/>
                    <a:pt x="16597" y="9300"/>
                  </a:cubicBezTo>
                  <a:close/>
                  <a:moveTo>
                    <a:pt x="18580" y="12870"/>
                  </a:moveTo>
                  <a:cubicBezTo>
                    <a:pt x="18580" y="12830"/>
                    <a:pt x="18580" y="12811"/>
                    <a:pt x="18597" y="12773"/>
                  </a:cubicBezTo>
                  <a:cubicBezTo>
                    <a:pt x="18693" y="12223"/>
                    <a:pt x="18353" y="11713"/>
                    <a:pt x="17824" y="11555"/>
                  </a:cubicBezTo>
                  <a:cubicBezTo>
                    <a:pt x="17277" y="11419"/>
                    <a:pt x="16710" y="11772"/>
                    <a:pt x="16560" y="12341"/>
                  </a:cubicBezTo>
                  <a:cubicBezTo>
                    <a:pt x="16427" y="12909"/>
                    <a:pt x="16767" y="13497"/>
                    <a:pt x="17314" y="13636"/>
                  </a:cubicBezTo>
                  <a:cubicBezTo>
                    <a:pt x="17861" y="13792"/>
                    <a:pt x="18427" y="13439"/>
                    <a:pt x="18580" y="12870"/>
                  </a:cubicBezTo>
                  <a:close/>
                  <a:moveTo>
                    <a:pt x="13745" y="10772"/>
                  </a:moveTo>
                  <a:cubicBezTo>
                    <a:pt x="13745" y="11378"/>
                    <a:pt x="14198" y="11849"/>
                    <a:pt x="14784" y="11849"/>
                  </a:cubicBezTo>
                  <a:cubicBezTo>
                    <a:pt x="15351" y="11849"/>
                    <a:pt x="15804" y="11378"/>
                    <a:pt x="15804" y="10772"/>
                  </a:cubicBezTo>
                  <a:cubicBezTo>
                    <a:pt x="15804" y="10183"/>
                    <a:pt x="15351" y="9692"/>
                    <a:pt x="14784" y="9692"/>
                  </a:cubicBezTo>
                  <a:cubicBezTo>
                    <a:pt x="14198" y="9692"/>
                    <a:pt x="13745" y="10183"/>
                    <a:pt x="13745" y="10772"/>
                  </a:cubicBezTo>
                  <a:close/>
                </a:path>
              </a:pathLst>
            </a:custGeom>
            <a:solidFill>
              <a:srgbClr val="CA2171"/>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34" name="Google Shape;2934;p328"/>
            <p:cNvSpPr/>
            <p:nvPr/>
          </p:nvSpPr>
          <p:spPr>
            <a:xfrm>
              <a:off x="328524" y="327646"/>
              <a:ext cx="182088" cy="181386"/>
            </a:xfrm>
            <a:custGeom>
              <a:avLst/>
              <a:gdLst/>
              <a:ahLst/>
              <a:cxnLst/>
              <a:rect l="l" t="t" r="r" b="b"/>
              <a:pathLst>
                <a:path w="21600" h="21600" extrusionOk="0">
                  <a:moveTo>
                    <a:pt x="0" y="10805"/>
                  </a:moveTo>
                  <a:cubicBezTo>
                    <a:pt x="0" y="16794"/>
                    <a:pt x="4881" y="21600"/>
                    <a:pt x="10847" y="21600"/>
                  </a:cubicBezTo>
                  <a:cubicBezTo>
                    <a:pt x="16813" y="21600"/>
                    <a:pt x="21600" y="16794"/>
                    <a:pt x="21600" y="10805"/>
                  </a:cubicBezTo>
                  <a:cubicBezTo>
                    <a:pt x="21600" y="4816"/>
                    <a:pt x="16719" y="0"/>
                    <a:pt x="10753" y="0"/>
                  </a:cubicBezTo>
                  <a:cubicBezTo>
                    <a:pt x="4787" y="0"/>
                    <a:pt x="0" y="4900"/>
                    <a:pt x="0" y="10805"/>
                  </a:cubicBezTo>
                  <a:close/>
                </a:path>
              </a:pathLst>
            </a:custGeom>
            <a:solidFill>
              <a:srgbClr val="961D59"/>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sp>
        <p:nvSpPr>
          <p:cNvPr id="2935" name="Google Shape;2935;p328"/>
          <p:cNvSpPr txBox="1"/>
          <p:nvPr/>
        </p:nvSpPr>
        <p:spPr>
          <a:xfrm>
            <a:off x="4307051" y="3867420"/>
            <a:ext cx="1540800" cy="592000"/>
          </a:xfrm>
          <a:prstGeom prst="rect">
            <a:avLst/>
          </a:prstGeom>
          <a:noFill/>
          <a:ln>
            <a:noFill/>
          </a:ln>
        </p:spPr>
        <p:txBody>
          <a:bodyPr spcFirstLastPara="1" wrap="square" lIns="121900" tIns="121900" rIns="121900" bIns="121900" anchor="t" anchorCtr="0">
            <a:noAutofit/>
          </a:bodyPr>
          <a:lstStyle/>
          <a:p>
            <a:r>
              <a:rPr lang="en" sz="2533" b="1">
                <a:latin typeface="Trebuchet MS"/>
                <a:ea typeface="Trebuchet MS"/>
                <a:cs typeface="Trebuchet MS"/>
                <a:sym typeface="Trebuchet MS"/>
              </a:rPr>
              <a:t>Consul</a:t>
            </a:r>
            <a:endParaRPr sz="2533" b="1">
              <a:latin typeface="Trebuchet MS"/>
              <a:ea typeface="Trebuchet MS"/>
              <a:cs typeface="Trebuchet MS"/>
              <a:sym typeface="Trebuchet MS"/>
            </a:endParaRPr>
          </a:p>
        </p:txBody>
      </p:sp>
      <p:sp>
        <p:nvSpPr>
          <p:cNvPr id="2936" name="Google Shape;2936;p328"/>
          <p:cNvSpPr txBox="1"/>
          <p:nvPr/>
        </p:nvSpPr>
        <p:spPr>
          <a:xfrm>
            <a:off x="612775" y="2360564"/>
            <a:ext cx="11017200" cy="386800"/>
          </a:xfrm>
          <a:prstGeom prst="rect">
            <a:avLst/>
          </a:prstGeom>
          <a:noFill/>
          <a:ln>
            <a:noFill/>
          </a:ln>
        </p:spPr>
        <p:txBody>
          <a:bodyPr spcFirstLastPara="1" wrap="square" lIns="0" tIns="0" rIns="0" bIns="0" anchor="t" anchorCtr="0">
            <a:noAutofit/>
          </a:bodyPr>
          <a:lstStyle/>
          <a:p>
            <a:pPr algn="ctr">
              <a:lnSpc>
                <a:spcPct val="110000"/>
              </a:lnSpc>
              <a:buClr>
                <a:schemeClr val="accent1"/>
              </a:buClr>
              <a:buSzPts val="900"/>
            </a:pPr>
            <a:r>
              <a:rPr lang="en" sz="1200">
                <a:latin typeface="Arial"/>
                <a:ea typeface="Arial"/>
                <a:cs typeface="Arial"/>
                <a:sym typeface="Arial"/>
              </a:rPr>
              <a:t>IDENTITY-DRIVEN CONTROLS</a:t>
            </a:r>
            <a:endParaRPr sz="667"/>
          </a:p>
        </p:txBody>
      </p:sp>
      <p:grpSp>
        <p:nvGrpSpPr>
          <p:cNvPr id="2937" name="Google Shape;2937;p328"/>
          <p:cNvGrpSpPr/>
          <p:nvPr/>
        </p:nvGrpSpPr>
        <p:grpSpPr>
          <a:xfrm>
            <a:off x="9762844" y="3737840"/>
            <a:ext cx="857251" cy="825449"/>
            <a:chOff x="0" y="0"/>
            <a:chExt cx="1714500" cy="1650900"/>
          </a:xfrm>
        </p:grpSpPr>
        <p:sp>
          <p:nvSpPr>
            <p:cNvPr id="2938" name="Google Shape;2938;p328"/>
            <p:cNvSpPr/>
            <p:nvPr/>
          </p:nvSpPr>
          <p:spPr>
            <a:xfrm>
              <a:off x="0" y="0"/>
              <a:ext cx="1714500" cy="1650900"/>
            </a:xfrm>
            <a:prstGeom prst="rect">
              <a:avLst/>
            </a:prstGeom>
            <a:noFill/>
            <a:ln w="254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135463" indent="-135463">
                <a:lnSpc>
                  <a:spcPct val="120000"/>
                </a:lnSpc>
                <a:buClr>
                  <a:srgbClr val="000000"/>
                </a:buClr>
                <a:buSzPts val="500"/>
              </a:pPr>
              <a:endParaRPr sz="667">
                <a:solidFill>
                  <a:srgbClr val="000000"/>
                </a:solidFill>
                <a:latin typeface="Arial"/>
                <a:ea typeface="Arial"/>
                <a:cs typeface="Arial"/>
                <a:sym typeface="Arial"/>
              </a:endParaRPr>
            </a:p>
          </p:txBody>
        </p:sp>
        <p:sp>
          <p:nvSpPr>
            <p:cNvPr id="2939" name="Google Shape;2939;p328"/>
            <p:cNvSpPr txBox="1"/>
            <p:nvPr/>
          </p:nvSpPr>
          <p:spPr>
            <a:xfrm>
              <a:off x="225623" y="488949"/>
              <a:ext cx="1263300" cy="673200"/>
            </a:xfrm>
            <a:prstGeom prst="rect">
              <a:avLst/>
            </a:prstGeom>
            <a:noFill/>
            <a:ln>
              <a:noFill/>
            </a:ln>
          </p:spPr>
          <p:txBody>
            <a:bodyPr spcFirstLastPara="1" wrap="square" lIns="0" tIns="0" rIns="0" bIns="0" anchor="t" anchorCtr="0">
              <a:noAutofit/>
            </a:bodyPr>
            <a:lstStyle/>
            <a:p>
              <a:pPr algn="ctr">
                <a:lnSpc>
                  <a:spcPct val="110000"/>
                </a:lnSpc>
                <a:buClr>
                  <a:schemeClr val="accent6"/>
                </a:buClr>
                <a:buSzPts val="1700"/>
              </a:pPr>
              <a:r>
                <a:rPr lang="en" sz="2267">
                  <a:solidFill>
                    <a:schemeClr val="lt1"/>
                  </a:solidFill>
                  <a:latin typeface="Arial"/>
                  <a:ea typeface="Arial"/>
                  <a:cs typeface="Arial"/>
                  <a:sym typeface="Arial"/>
                </a:rPr>
                <a:t>SSO</a:t>
              </a:r>
              <a:endParaRPr sz="667">
                <a:solidFill>
                  <a:schemeClr val="lt1"/>
                </a:solidFill>
              </a:endParaRPr>
            </a:p>
          </p:txBody>
        </p:sp>
      </p:grpSp>
      <p:sp>
        <p:nvSpPr>
          <p:cNvPr id="2940" name="Google Shape;2940;p328"/>
          <p:cNvSpPr/>
          <p:nvPr/>
        </p:nvSpPr>
        <p:spPr>
          <a:xfrm>
            <a:off x="1347993" y="3950696"/>
            <a:ext cx="425448" cy="425448"/>
          </a:xfrm>
          <a:custGeom>
            <a:avLst/>
            <a:gdLst/>
            <a:ahLst/>
            <a:cxnLst/>
            <a:rect l="l" t="t" r="r" b="b"/>
            <a:pathLst>
              <a:path w="21600" h="21600" extrusionOk="0">
                <a:moveTo>
                  <a:pt x="0" y="0"/>
                </a:moveTo>
                <a:lnTo>
                  <a:pt x="10760" y="21600"/>
                </a:lnTo>
                <a:lnTo>
                  <a:pt x="21600" y="0"/>
                </a:lnTo>
                <a:lnTo>
                  <a:pt x="0" y="0"/>
                </a:lnTo>
                <a:close/>
                <a:moveTo>
                  <a:pt x="8298" y="4432"/>
                </a:moveTo>
                <a:lnTo>
                  <a:pt x="9575" y="4432"/>
                </a:lnTo>
                <a:lnTo>
                  <a:pt x="9575" y="5666"/>
                </a:lnTo>
                <a:lnTo>
                  <a:pt x="8298" y="5666"/>
                </a:lnTo>
                <a:lnTo>
                  <a:pt x="8298" y="4432"/>
                </a:lnTo>
                <a:close/>
                <a:moveTo>
                  <a:pt x="10161" y="4432"/>
                </a:moveTo>
                <a:lnTo>
                  <a:pt x="11438" y="4432"/>
                </a:lnTo>
                <a:lnTo>
                  <a:pt x="11438" y="5666"/>
                </a:lnTo>
                <a:lnTo>
                  <a:pt x="10161" y="5666"/>
                </a:lnTo>
                <a:lnTo>
                  <a:pt x="10161" y="4432"/>
                </a:lnTo>
                <a:close/>
                <a:moveTo>
                  <a:pt x="12025" y="4432"/>
                </a:moveTo>
                <a:lnTo>
                  <a:pt x="13302" y="4432"/>
                </a:lnTo>
                <a:lnTo>
                  <a:pt x="13302" y="5666"/>
                </a:lnTo>
                <a:lnTo>
                  <a:pt x="12025" y="5666"/>
                </a:lnTo>
                <a:lnTo>
                  <a:pt x="12025" y="4432"/>
                </a:lnTo>
                <a:close/>
                <a:moveTo>
                  <a:pt x="8298" y="6251"/>
                </a:moveTo>
                <a:lnTo>
                  <a:pt x="9575" y="6251"/>
                </a:lnTo>
                <a:lnTo>
                  <a:pt x="9575" y="7485"/>
                </a:lnTo>
                <a:lnTo>
                  <a:pt x="8298" y="7485"/>
                </a:lnTo>
                <a:lnTo>
                  <a:pt x="8298" y="6251"/>
                </a:lnTo>
                <a:close/>
                <a:moveTo>
                  <a:pt x="10161" y="6251"/>
                </a:moveTo>
                <a:lnTo>
                  <a:pt x="11438" y="6251"/>
                </a:lnTo>
                <a:lnTo>
                  <a:pt x="11438" y="7485"/>
                </a:lnTo>
                <a:lnTo>
                  <a:pt x="10161" y="7485"/>
                </a:lnTo>
                <a:lnTo>
                  <a:pt x="10161" y="6251"/>
                </a:lnTo>
                <a:close/>
                <a:moveTo>
                  <a:pt x="12025" y="6251"/>
                </a:moveTo>
                <a:lnTo>
                  <a:pt x="13302" y="6251"/>
                </a:lnTo>
                <a:lnTo>
                  <a:pt x="13302" y="7485"/>
                </a:lnTo>
                <a:lnTo>
                  <a:pt x="12025" y="7485"/>
                </a:lnTo>
                <a:lnTo>
                  <a:pt x="12025" y="6251"/>
                </a:lnTo>
                <a:close/>
                <a:moveTo>
                  <a:pt x="8298" y="8070"/>
                </a:moveTo>
                <a:lnTo>
                  <a:pt x="9575" y="8070"/>
                </a:lnTo>
                <a:lnTo>
                  <a:pt x="9575" y="9304"/>
                </a:lnTo>
                <a:lnTo>
                  <a:pt x="8298" y="9304"/>
                </a:lnTo>
                <a:lnTo>
                  <a:pt x="8298" y="8070"/>
                </a:lnTo>
                <a:close/>
                <a:moveTo>
                  <a:pt x="10161" y="8070"/>
                </a:moveTo>
                <a:lnTo>
                  <a:pt x="11438" y="8070"/>
                </a:lnTo>
                <a:lnTo>
                  <a:pt x="11438" y="9304"/>
                </a:lnTo>
                <a:lnTo>
                  <a:pt x="10161" y="9304"/>
                </a:lnTo>
                <a:lnTo>
                  <a:pt x="10161" y="8070"/>
                </a:lnTo>
                <a:close/>
                <a:moveTo>
                  <a:pt x="12025" y="8070"/>
                </a:moveTo>
                <a:lnTo>
                  <a:pt x="13302" y="8070"/>
                </a:lnTo>
                <a:lnTo>
                  <a:pt x="13302" y="9304"/>
                </a:lnTo>
                <a:lnTo>
                  <a:pt x="12025" y="9304"/>
                </a:lnTo>
                <a:lnTo>
                  <a:pt x="12025" y="8070"/>
                </a:lnTo>
                <a:close/>
                <a:moveTo>
                  <a:pt x="10161" y="9889"/>
                </a:moveTo>
                <a:lnTo>
                  <a:pt x="11438" y="9889"/>
                </a:lnTo>
                <a:lnTo>
                  <a:pt x="11438" y="11123"/>
                </a:lnTo>
                <a:lnTo>
                  <a:pt x="10161" y="11123"/>
                </a:lnTo>
                <a:lnTo>
                  <a:pt x="10161" y="9889"/>
                </a:lnTo>
                <a:close/>
              </a:path>
            </a:pathLst>
          </a:custGeom>
          <a:solidFill>
            <a:srgbClr val="000000"/>
          </a:solidFill>
          <a:ln>
            <a:noFill/>
          </a:ln>
        </p:spPr>
        <p:txBody>
          <a:bodyPr spcFirstLastPara="1" wrap="square" lIns="22867" tIns="22867" rIns="22867" bIns="22867" anchor="ctr" anchorCtr="0">
            <a:noAutofit/>
          </a:bodyPr>
          <a:lstStyle/>
          <a:p>
            <a:pPr marL="135463" indent="-135463">
              <a:lnSpc>
                <a:spcPct val="93000"/>
              </a:lnSpc>
              <a:buClr>
                <a:srgbClr val="000000"/>
              </a:buClr>
              <a:buSzPts val="1400"/>
            </a:pPr>
            <a:endParaRPr sz="1867">
              <a:solidFill>
                <a:srgbClr val="484861"/>
              </a:solidFill>
              <a:latin typeface="Open Sans"/>
              <a:ea typeface="Open Sans"/>
              <a:cs typeface="Open Sans"/>
              <a:sym typeface="Open Sans"/>
            </a:endParaRPr>
          </a:p>
        </p:txBody>
      </p:sp>
      <p:sp>
        <p:nvSpPr>
          <p:cNvPr id="2941" name="Google Shape;2941;p328"/>
          <p:cNvSpPr txBox="1"/>
          <p:nvPr/>
        </p:nvSpPr>
        <p:spPr>
          <a:xfrm>
            <a:off x="1765667" y="3867420"/>
            <a:ext cx="1849200" cy="592000"/>
          </a:xfrm>
          <a:prstGeom prst="rect">
            <a:avLst/>
          </a:prstGeom>
          <a:noFill/>
          <a:ln>
            <a:noFill/>
          </a:ln>
        </p:spPr>
        <p:txBody>
          <a:bodyPr spcFirstLastPara="1" wrap="square" lIns="121900" tIns="121900" rIns="121900" bIns="121900" anchor="t" anchorCtr="0">
            <a:noAutofit/>
          </a:bodyPr>
          <a:lstStyle/>
          <a:p>
            <a:r>
              <a:rPr lang="en" sz="2533" b="1">
                <a:latin typeface="Trebuchet MS"/>
                <a:ea typeface="Trebuchet MS"/>
                <a:cs typeface="Trebuchet MS"/>
                <a:sym typeface="Trebuchet MS"/>
              </a:rPr>
              <a:t>Vault</a:t>
            </a:r>
            <a:endParaRPr sz="2533" b="1">
              <a:latin typeface="Trebuchet MS"/>
              <a:ea typeface="Trebuchet MS"/>
              <a:cs typeface="Trebuchet MS"/>
              <a:sym typeface="Trebuchet MS"/>
            </a:endParaRPr>
          </a:p>
        </p:txBody>
      </p:sp>
      <p:sp>
        <p:nvSpPr>
          <p:cNvPr id="2942" name="Google Shape;2942;p328"/>
          <p:cNvSpPr/>
          <p:nvPr/>
        </p:nvSpPr>
        <p:spPr>
          <a:xfrm>
            <a:off x="9553001" y="1645995"/>
            <a:ext cx="2288800" cy="804400"/>
          </a:xfrm>
          <a:prstGeom prst="rect">
            <a:avLst/>
          </a:prstGeom>
          <a:noFill/>
          <a:ln w="25400" cap="flat" cmpd="sng">
            <a:solidFill>
              <a:schemeClr val="lt1"/>
            </a:solidFill>
            <a:prstDash val="solid"/>
            <a:miter lim="400000"/>
            <a:headEnd type="none" w="sm" len="sm"/>
            <a:tailEnd type="none" w="sm" len="sm"/>
          </a:ln>
          <a:effectLst>
            <a:outerShdw blurRad="406400" dist="180975" dir="5400000" rotWithShape="0">
              <a:srgbClr val="000000">
                <a:alpha val="9800"/>
              </a:srgbClr>
            </a:outerShdw>
          </a:effectLst>
        </p:spPr>
        <p:txBody>
          <a:bodyPr spcFirstLastPara="1" wrap="square" lIns="0" tIns="0" rIns="0" bIns="0" anchor="ctr" anchorCtr="0">
            <a:noAutofit/>
          </a:bodyPr>
          <a:lstStyle/>
          <a:p>
            <a:pPr marL="135463" indent="-135463">
              <a:lnSpc>
                <a:spcPct val="120000"/>
              </a:lnSpc>
              <a:buClr>
                <a:srgbClr val="000000"/>
              </a:buClr>
              <a:buSzPts val="500"/>
            </a:pPr>
            <a:endParaRPr sz="667" b="1">
              <a:solidFill>
                <a:srgbClr val="000000"/>
              </a:solidFill>
              <a:latin typeface="Helvetica Neue"/>
              <a:ea typeface="Helvetica Neue"/>
              <a:cs typeface="Helvetica Neue"/>
              <a:sym typeface="Helvetica Neue"/>
            </a:endParaRPr>
          </a:p>
        </p:txBody>
      </p:sp>
      <p:sp>
        <p:nvSpPr>
          <p:cNvPr id="2943" name="Google Shape;2943;p328"/>
          <p:cNvSpPr txBox="1"/>
          <p:nvPr/>
        </p:nvSpPr>
        <p:spPr>
          <a:xfrm>
            <a:off x="9843700" y="1768200"/>
            <a:ext cx="1225200" cy="560000"/>
          </a:xfrm>
          <a:prstGeom prst="rect">
            <a:avLst/>
          </a:prstGeom>
          <a:noFill/>
          <a:ln>
            <a:noFill/>
          </a:ln>
        </p:spPr>
        <p:txBody>
          <a:bodyPr spcFirstLastPara="1" wrap="square" lIns="0" tIns="0" rIns="0" bIns="0" anchor="b" anchorCtr="0">
            <a:noAutofit/>
          </a:bodyPr>
          <a:lstStyle/>
          <a:p>
            <a:pPr algn="ctr">
              <a:lnSpc>
                <a:spcPct val="110000"/>
              </a:lnSpc>
              <a:buClr>
                <a:srgbClr val="000000"/>
              </a:buClr>
              <a:buSzPts val="1300"/>
            </a:pPr>
            <a:r>
              <a:rPr lang="en" sz="1600" b="1">
                <a:latin typeface="Helvetica Neue"/>
                <a:ea typeface="Helvetica Neue"/>
                <a:cs typeface="Helvetica Neue"/>
                <a:sym typeface="Helvetica Neue"/>
              </a:rPr>
              <a:t>1000+</a:t>
            </a:r>
            <a:endParaRPr sz="1600" b="1">
              <a:latin typeface="Helvetica Neue"/>
              <a:ea typeface="Helvetica Neue"/>
              <a:cs typeface="Helvetica Neue"/>
              <a:sym typeface="Helvetica Neue"/>
            </a:endParaRPr>
          </a:p>
          <a:p>
            <a:pPr algn="ctr">
              <a:lnSpc>
                <a:spcPct val="110000"/>
              </a:lnSpc>
              <a:buClr>
                <a:srgbClr val="000000"/>
              </a:buClr>
              <a:buSzPts val="1300"/>
            </a:pPr>
            <a:r>
              <a:rPr lang="en" sz="1600" b="1">
                <a:latin typeface="Helvetica Neue"/>
                <a:ea typeface="Helvetica Neue"/>
                <a:cs typeface="Helvetica Neue"/>
                <a:sym typeface="Helvetica Neue"/>
              </a:rPr>
              <a:t>Providers</a:t>
            </a:r>
            <a:endParaRPr sz="533" b="1">
              <a:latin typeface="Helvetica Neue"/>
              <a:ea typeface="Helvetica Neue"/>
              <a:cs typeface="Helvetica Neue"/>
              <a:sym typeface="Helvetica Neue"/>
            </a:endParaRPr>
          </a:p>
        </p:txBody>
      </p:sp>
      <p:pic>
        <p:nvPicPr>
          <p:cNvPr id="2944" name="Google Shape;2944;p328"/>
          <p:cNvPicPr preferRelativeResize="0"/>
          <p:nvPr/>
        </p:nvPicPr>
        <p:blipFill>
          <a:blip r:embed="rId4">
            <a:alphaModFix/>
          </a:blip>
          <a:stretch>
            <a:fillRect/>
          </a:stretch>
        </p:blipFill>
        <p:spPr>
          <a:xfrm>
            <a:off x="10953267" y="1768200"/>
            <a:ext cx="560000" cy="560000"/>
          </a:xfrm>
          <a:prstGeom prst="rect">
            <a:avLst/>
          </a:prstGeom>
          <a:noFill/>
          <a:ln>
            <a:noFill/>
          </a:ln>
        </p:spPr>
      </p:pic>
      <p:cxnSp>
        <p:nvCxnSpPr>
          <p:cNvPr id="2945" name="Google Shape;2945;p328"/>
          <p:cNvCxnSpPr>
            <a:stCxn id="2916" idx="4"/>
            <a:endCxn id="2942" idx="1"/>
          </p:cNvCxnSpPr>
          <p:nvPr/>
        </p:nvCxnSpPr>
        <p:spPr>
          <a:xfrm>
            <a:off x="7671433" y="1458700"/>
            <a:ext cx="1881600" cy="589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9"/>
        <p:cNvGrpSpPr/>
        <p:nvPr/>
      </p:nvGrpSpPr>
      <p:grpSpPr>
        <a:xfrm>
          <a:off x="0" y="0"/>
          <a:ext cx="0" cy="0"/>
          <a:chOff x="0" y="0"/>
          <a:chExt cx="0" cy="0"/>
        </a:xfrm>
      </p:grpSpPr>
      <p:sp>
        <p:nvSpPr>
          <p:cNvPr id="2950" name="Google Shape;2950;p329"/>
          <p:cNvSpPr/>
          <p:nvPr/>
        </p:nvSpPr>
        <p:spPr>
          <a:xfrm>
            <a:off x="5315600" y="2186833"/>
            <a:ext cx="501200" cy="4360400"/>
          </a:xfrm>
          <a:prstGeom prst="rect">
            <a:avLst/>
          </a:prstGeom>
          <a:solidFill>
            <a:srgbClr val="C9DAF8"/>
          </a:solidFill>
          <a:ln>
            <a:noFill/>
          </a:ln>
        </p:spPr>
        <p:txBody>
          <a:bodyPr spcFirstLastPara="1" wrap="square" lIns="121900" tIns="121900" rIns="121900" bIns="121900" anchor="ctr" anchorCtr="0">
            <a:noAutofit/>
          </a:bodyPr>
          <a:lstStyle/>
          <a:p>
            <a:endParaRPr sz="2400"/>
          </a:p>
        </p:txBody>
      </p:sp>
      <p:pic>
        <p:nvPicPr>
          <p:cNvPr id="2951" name="Google Shape;2951;p329" descr="Image"/>
          <p:cNvPicPr preferRelativeResize="0"/>
          <p:nvPr/>
        </p:nvPicPr>
        <p:blipFill rotWithShape="1">
          <a:blip r:embed="rId3">
            <a:alphaModFix/>
          </a:blip>
          <a:srcRect/>
          <a:stretch/>
        </p:blipFill>
        <p:spPr>
          <a:xfrm>
            <a:off x="11119653" y="615986"/>
            <a:ext cx="386548" cy="409281"/>
          </a:xfrm>
          <a:prstGeom prst="rect">
            <a:avLst/>
          </a:prstGeom>
          <a:noFill/>
          <a:ln>
            <a:noFill/>
          </a:ln>
        </p:spPr>
      </p:pic>
      <p:sp>
        <p:nvSpPr>
          <p:cNvPr id="2952" name="Google Shape;2952;p329"/>
          <p:cNvSpPr txBox="1">
            <a:spLocks noGrp="1"/>
          </p:cNvSpPr>
          <p:nvPr>
            <p:ph type="body" idx="4294967295"/>
          </p:nvPr>
        </p:nvSpPr>
        <p:spPr>
          <a:xfrm>
            <a:off x="609600" y="609633"/>
            <a:ext cx="11166400" cy="1272400"/>
          </a:xfrm>
          <a:prstGeom prst="rect">
            <a:avLst/>
          </a:prstGeom>
          <a:noFill/>
          <a:ln>
            <a:noFill/>
          </a:ln>
        </p:spPr>
        <p:txBody>
          <a:bodyPr spcFirstLastPara="1" vert="horz" wrap="square" lIns="0" tIns="0" rIns="0" bIns="0" rtlCol="0" anchor="t" anchorCtr="0">
            <a:noAutofit/>
          </a:bodyPr>
          <a:lstStyle/>
          <a:p>
            <a:pPr marL="0" indent="0">
              <a:lnSpc>
                <a:spcPct val="100000"/>
              </a:lnSpc>
              <a:spcBef>
                <a:spcPts val="0"/>
              </a:spcBef>
              <a:buClr>
                <a:srgbClr val="000000"/>
              </a:buClr>
              <a:buSzPts val="2900"/>
              <a:buNone/>
            </a:pPr>
            <a:r>
              <a:rPr lang="en" sz="3867" b="1">
                <a:solidFill>
                  <a:srgbClr val="000000"/>
                </a:solidFill>
              </a:rPr>
              <a:t>Unlocking the Customer Journey to COM</a:t>
            </a:r>
            <a:endParaRPr sz="3867" b="1">
              <a:solidFill>
                <a:srgbClr val="000000"/>
              </a:solidFill>
            </a:endParaRPr>
          </a:p>
          <a:p>
            <a:pPr marL="0" indent="0">
              <a:lnSpc>
                <a:spcPct val="100000"/>
              </a:lnSpc>
              <a:spcBef>
                <a:spcPts val="0"/>
              </a:spcBef>
              <a:buClr>
                <a:srgbClr val="000000"/>
              </a:buClr>
              <a:buSzPts val="2900"/>
              <a:buNone/>
            </a:pPr>
            <a:endParaRPr sz="3867" b="1">
              <a:solidFill>
                <a:srgbClr val="000000"/>
              </a:solidFill>
            </a:endParaRPr>
          </a:p>
          <a:p>
            <a:pPr marL="0" indent="0">
              <a:lnSpc>
                <a:spcPct val="100000"/>
              </a:lnSpc>
              <a:spcBef>
                <a:spcPts val="1067"/>
              </a:spcBef>
              <a:buClr>
                <a:srgbClr val="000000"/>
              </a:buClr>
              <a:buSzPts val="1800"/>
              <a:buNone/>
            </a:pPr>
            <a:endParaRPr sz="3867" b="1">
              <a:solidFill>
                <a:srgbClr val="000000"/>
              </a:solidFill>
            </a:endParaRPr>
          </a:p>
        </p:txBody>
      </p:sp>
      <p:grpSp>
        <p:nvGrpSpPr>
          <p:cNvPr id="2953" name="Google Shape;2953;p329"/>
          <p:cNvGrpSpPr/>
          <p:nvPr/>
        </p:nvGrpSpPr>
        <p:grpSpPr>
          <a:xfrm>
            <a:off x="609578" y="4619108"/>
            <a:ext cx="1021791" cy="299131"/>
            <a:chOff x="87" y="0"/>
            <a:chExt cx="2865906" cy="838998"/>
          </a:xfrm>
        </p:grpSpPr>
        <p:sp>
          <p:nvSpPr>
            <p:cNvPr id="2954" name="Google Shape;2954;p329"/>
            <p:cNvSpPr/>
            <p:nvPr/>
          </p:nvSpPr>
          <p:spPr>
            <a:xfrm>
              <a:off x="1160565" y="166110"/>
              <a:ext cx="1705428" cy="479358"/>
            </a:xfrm>
            <a:custGeom>
              <a:avLst/>
              <a:gdLst/>
              <a:ahLst/>
              <a:cxnLst/>
              <a:rect l="l" t="t" r="r" b="b"/>
              <a:pathLst>
                <a:path w="21600" h="21600" extrusionOk="0">
                  <a:moveTo>
                    <a:pt x="20558" y="21291"/>
                  </a:moveTo>
                  <a:lnTo>
                    <a:pt x="20558" y="515"/>
                  </a:lnTo>
                  <a:lnTo>
                    <a:pt x="21600" y="0"/>
                  </a:lnTo>
                  <a:lnTo>
                    <a:pt x="21600" y="21291"/>
                  </a:lnTo>
                  <a:close/>
                  <a:moveTo>
                    <a:pt x="17208" y="6526"/>
                  </a:moveTo>
                  <a:lnTo>
                    <a:pt x="17208" y="16825"/>
                  </a:lnTo>
                  <a:cubicBezTo>
                    <a:pt x="17208" y="17618"/>
                    <a:pt x="17304" y="18030"/>
                    <a:pt x="17546" y="18030"/>
                  </a:cubicBezTo>
                  <a:cubicBezTo>
                    <a:pt x="17797" y="18030"/>
                    <a:pt x="18251" y="17479"/>
                    <a:pt x="18627" y="16793"/>
                  </a:cubicBezTo>
                  <a:lnTo>
                    <a:pt x="18627" y="6526"/>
                  </a:lnTo>
                  <a:lnTo>
                    <a:pt x="19669" y="6526"/>
                  </a:lnTo>
                  <a:lnTo>
                    <a:pt x="19669" y="21291"/>
                  </a:lnTo>
                  <a:lnTo>
                    <a:pt x="18868" y="21291"/>
                  </a:lnTo>
                  <a:lnTo>
                    <a:pt x="18772" y="20055"/>
                  </a:lnTo>
                  <a:cubicBezTo>
                    <a:pt x="18251" y="20946"/>
                    <a:pt x="17594" y="21600"/>
                    <a:pt x="17112" y="21600"/>
                  </a:cubicBezTo>
                  <a:cubicBezTo>
                    <a:pt x="16417" y="21600"/>
                    <a:pt x="16176" y="19884"/>
                    <a:pt x="16176" y="17237"/>
                  </a:cubicBezTo>
                  <a:lnTo>
                    <a:pt x="16176" y="6526"/>
                  </a:lnTo>
                  <a:close/>
                  <a:moveTo>
                    <a:pt x="13994" y="21600"/>
                  </a:moveTo>
                  <a:cubicBezTo>
                    <a:pt x="13551" y="21600"/>
                    <a:pt x="12952" y="21224"/>
                    <a:pt x="12566" y="20740"/>
                  </a:cubicBezTo>
                  <a:lnTo>
                    <a:pt x="12711" y="17927"/>
                  </a:lnTo>
                  <a:cubicBezTo>
                    <a:pt x="13059" y="18303"/>
                    <a:pt x="13522" y="18577"/>
                    <a:pt x="13946" y="18577"/>
                  </a:cubicBezTo>
                  <a:cubicBezTo>
                    <a:pt x="14400" y="18577"/>
                    <a:pt x="14468" y="18200"/>
                    <a:pt x="14468" y="17067"/>
                  </a:cubicBezTo>
                  <a:cubicBezTo>
                    <a:pt x="14468" y="16175"/>
                    <a:pt x="14419" y="15727"/>
                    <a:pt x="13744" y="15145"/>
                  </a:cubicBezTo>
                  <a:cubicBezTo>
                    <a:pt x="12730" y="14253"/>
                    <a:pt x="12614" y="13358"/>
                    <a:pt x="12614" y="10509"/>
                  </a:cubicBezTo>
                  <a:cubicBezTo>
                    <a:pt x="12614" y="7557"/>
                    <a:pt x="12981" y="6249"/>
                    <a:pt x="14168" y="6249"/>
                  </a:cubicBezTo>
                  <a:cubicBezTo>
                    <a:pt x="14544" y="6249"/>
                    <a:pt x="15047" y="6423"/>
                    <a:pt x="15403" y="6764"/>
                  </a:cubicBezTo>
                  <a:lnTo>
                    <a:pt x="15307" y="9685"/>
                  </a:lnTo>
                  <a:cubicBezTo>
                    <a:pt x="14989" y="9478"/>
                    <a:pt x="14487" y="9272"/>
                    <a:pt x="14168" y="9272"/>
                  </a:cubicBezTo>
                  <a:cubicBezTo>
                    <a:pt x="13715" y="9272"/>
                    <a:pt x="13638" y="9617"/>
                    <a:pt x="13638" y="10544"/>
                  </a:cubicBezTo>
                  <a:cubicBezTo>
                    <a:pt x="13638" y="11709"/>
                    <a:pt x="13667" y="11812"/>
                    <a:pt x="14226" y="12328"/>
                  </a:cubicBezTo>
                  <a:cubicBezTo>
                    <a:pt x="15384" y="13429"/>
                    <a:pt x="15490" y="13976"/>
                    <a:pt x="15490" y="16999"/>
                  </a:cubicBezTo>
                  <a:cubicBezTo>
                    <a:pt x="15490" y="19849"/>
                    <a:pt x="15249" y="21600"/>
                    <a:pt x="13994" y="21600"/>
                  </a:cubicBezTo>
                  <a:close/>
                  <a:moveTo>
                    <a:pt x="10819" y="21291"/>
                  </a:moveTo>
                  <a:lnTo>
                    <a:pt x="10819" y="10988"/>
                  </a:lnTo>
                  <a:cubicBezTo>
                    <a:pt x="10819" y="10200"/>
                    <a:pt x="10723" y="9823"/>
                    <a:pt x="10481" y="9823"/>
                  </a:cubicBezTo>
                  <a:cubicBezTo>
                    <a:pt x="10231" y="9823"/>
                    <a:pt x="9776" y="10370"/>
                    <a:pt x="9410" y="11060"/>
                  </a:cubicBezTo>
                  <a:lnTo>
                    <a:pt x="9410" y="21291"/>
                  </a:lnTo>
                  <a:lnTo>
                    <a:pt x="8368" y="21291"/>
                  </a:lnTo>
                  <a:lnTo>
                    <a:pt x="8368" y="6526"/>
                  </a:lnTo>
                  <a:lnTo>
                    <a:pt x="9159" y="6526"/>
                  </a:lnTo>
                  <a:lnTo>
                    <a:pt x="9265" y="7794"/>
                  </a:lnTo>
                  <a:cubicBezTo>
                    <a:pt x="9776" y="6867"/>
                    <a:pt x="10434" y="6249"/>
                    <a:pt x="10926" y="6249"/>
                  </a:cubicBezTo>
                  <a:cubicBezTo>
                    <a:pt x="11611" y="6249"/>
                    <a:pt x="11861" y="7969"/>
                    <a:pt x="11861" y="10612"/>
                  </a:cubicBezTo>
                  <a:lnTo>
                    <a:pt x="11861" y="21291"/>
                  </a:lnTo>
                  <a:close/>
                  <a:moveTo>
                    <a:pt x="5858" y="9375"/>
                  </a:moveTo>
                  <a:cubicBezTo>
                    <a:pt x="5299" y="9375"/>
                    <a:pt x="5086" y="10267"/>
                    <a:pt x="5086" y="11915"/>
                  </a:cubicBezTo>
                  <a:lnTo>
                    <a:pt x="5086" y="15898"/>
                  </a:lnTo>
                  <a:cubicBezTo>
                    <a:pt x="5086" y="17582"/>
                    <a:pt x="5299" y="18442"/>
                    <a:pt x="5858" y="18442"/>
                  </a:cubicBezTo>
                  <a:cubicBezTo>
                    <a:pt x="6408" y="18442"/>
                    <a:pt x="6621" y="17582"/>
                    <a:pt x="6621" y="15898"/>
                  </a:cubicBezTo>
                  <a:lnTo>
                    <a:pt x="6621" y="11915"/>
                  </a:lnTo>
                  <a:cubicBezTo>
                    <a:pt x="6621" y="10267"/>
                    <a:pt x="6408" y="9375"/>
                    <a:pt x="5858" y="9375"/>
                  </a:cubicBezTo>
                  <a:close/>
                  <a:moveTo>
                    <a:pt x="5858" y="21600"/>
                  </a:moveTo>
                  <a:cubicBezTo>
                    <a:pt x="4430" y="21600"/>
                    <a:pt x="4054" y="18818"/>
                    <a:pt x="4054" y="15763"/>
                  </a:cubicBezTo>
                  <a:lnTo>
                    <a:pt x="4054" y="12054"/>
                  </a:lnTo>
                  <a:cubicBezTo>
                    <a:pt x="4054" y="9031"/>
                    <a:pt x="4430" y="6249"/>
                    <a:pt x="5858" y="6249"/>
                  </a:cubicBezTo>
                  <a:cubicBezTo>
                    <a:pt x="7277" y="6249"/>
                    <a:pt x="7664" y="9031"/>
                    <a:pt x="7664" y="12054"/>
                  </a:cubicBezTo>
                  <a:lnTo>
                    <a:pt x="7664" y="15763"/>
                  </a:lnTo>
                  <a:cubicBezTo>
                    <a:pt x="7664" y="18818"/>
                    <a:pt x="7277" y="21600"/>
                    <a:pt x="5858" y="21600"/>
                  </a:cubicBezTo>
                  <a:close/>
                  <a:moveTo>
                    <a:pt x="0" y="6661"/>
                  </a:moveTo>
                  <a:cubicBezTo>
                    <a:pt x="0" y="2956"/>
                    <a:pt x="599" y="824"/>
                    <a:pt x="2017" y="824"/>
                  </a:cubicBezTo>
                  <a:cubicBezTo>
                    <a:pt x="2548" y="824"/>
                    <a:pt x="3088" y="1066"/>
                    <a:pt x="3562" y="1478"/>
                  </a:cubicBezTo>
                  <a:lnTo>
                    <a:pt x="3436" y="4775"/>
                  </a:lnTo>
                  <a:cubicBezTo>
                    <a:pt x="2973" y="4466"/>
                    <a:pt x="2442" y="4260"/>
                    <a:pt x="2046" y="4260"/>
                  </a:cubicBezTo>
                  <a:cubicBezTo>
                    <a:pt x="1313" y="4260"/>
                    <a:pt x="1071" y="5187"/>
                    <a:pt x="1071" y="7315"/>
                  </a:cubicBezTo>
                  <a:lnTo>
                    <a:pt x="1071" y="15074"/>
                  </a:lnTo>
                  <a:cubicBezTo>
                    <a:pt x="1071" y="17237"/>
                    <a:pt x="1313" y="18133"/>
                    <a:pt x="2046" y="18133"/>
                  </a:cubicBezTo>
                  <a:cubicBezTo>
                    <a:pt x="2442" y="18133"/>
                    <a:pt x="2973" y="17927"/>
                    <a:pt x="3436" y="17618"/>
                  </a:cubicBezTo>
                  <a:lnTo>
                    <a:pt x="3562" y="20914"/>
                  </a:lnTo>
                  <a:cubicBezTo>
                    <a:pt x="3088" y="21358"/>
                    <a:pt x="2548" y="21600"/>
                    <a:pt x="2017" y="21600"/>
                  </a:cubicBezTo>
                  <a:cubicBezTo>
                    <a:pt x="599" y="21600"/>
                    <a:pt x="0" y="19436"/>
                    <a:pt x="0" y="15763"/>
                  </a:cubicBez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55" name="Google Shape;2955;p329"/>
            <p:cNvSpPr/>
            <p:nvPr/>
          </p:nvSpPr>
          <p:spPr>
            <a:xfrm>
              <a:off x="87" y="0"/>
              <a:ext cx="869785" cy="838998"/>
            </a:xfrm>
            <a:custGeom>
              <a:avLst/>
              <a:gdLst/>
              <a:ahLst/>
              <a:cxnLst/>
              <a:rect l="l" t="t" r="r" b="b"/>
              <a:pathLst>
                <a:path w="21552" h="21600" extrusionOk="0">
                  <a:moveTo>
                    <a:pt x="10442" y="19442"/>
                  </a:moveTo>
                  <a:cubicBezTo>
                    <a:pt x="8195" y="19442"/>
                    <a:pt x="6119" y="18539"/>
                    <a:pt x="4532" y="16911"/>
                  </a:cubicBezTo>
                  <a:cubicBezTo>
                    <a:pt x="2963" y="15284"/>
                    <a:pt x="2096" y="13106"/>
                    <a:pt x="2096" y="10810"/>
                  </a:cubicBezTo>
                  <a:cubicBezTo>
                    <a:pt x="2096" y="8494"/>
                    <a:pt x="2963" y="6319"/>
                    <a:pt x="4532" y="4689"/>
                  </a:cubicBezTo>
                  <a:cubicBezTo>
                    <a:pt x="6119" y="3061"/>
                    <a:pt x="8212" y="2178"/>
                    <a:pt x="10442" y="2178"/>
                  </a:cubicBezTo>
                  <a:cubicBezTo>
                    <a:pt x="12291" y="2178"/>
                    <a:pt x="14028" y="2787"/>
                    <a:pt x="15501" y="3944"/>
                  </a:cubicBezTo>
                  <a:lnTo>
                    <a:pt x="16767" y="2219"/>
                  </a:lnTo>
                  <a:cubicBezTo>
                    <a:pt x="14935" y="765"/>
                    <a:pt x="12745" y="0"/>
                    <a:pt x="10442" y="0"/>
                  </a:cubicBezTo>
                  <a:cubicBezTo>
                    <a:pt x="7646" y="0"/>
                    <a:pt x="5042" y="1118"/>
                    <a:pt x="3059" y="3158"/>
                  </a:cubicBezTo>
                  <a:cubicBezTo>
                    <a:pt x="1096" y="5200"/>
                    <a:pt x="0" y="7906"/>
                    <a:pt x="0" y="10810"/>
                  </a:cubicBezTo>
                  <a:cubicBezTo>
                    <a:pt x="0" y="13674"/>
                    <a:pt x="1096" y="16402"/>
                    <a:pt x="3059" y="18442"/>
                  </a:cubicBezTo>
                  <a:cubicBezTo>
                    <a:pt x="5022" y="20482"/>
                    <a:pt x="7646" y="21600"/>
                    <a:pt x="10442" y="21600"/>
                  </a:cubicBezTo>
                  <a:cubicBezTo>
                    <a:pt x="12745" y="21600"/>
                    <a:pt x="14935" y="20835"/>
                    <a:pt x="16767" y="19384"/>
                  </a:cubicBezTo>
                  <a:lnTo>
                    <a:pt x="15501" y="17656"/>
                  </a:lnTo>
                  <a:cubicBezTo>
                    <a:pt x="14028" y="18813"/>
                    <a:pt x="12291" y="19442"/>
                    <a:pt x="10442" y="19442"/>
                  </a:cubicBezTo>
                  <a:close/>
                  <a:moveTo>
                    <a:pt x="19580" y="6593"/>
                  </a:moveTo>
                  <a:cubicBezTo>
                    <a:pt x="19900" y="6416"/>
                    <a:pt x="20070" y="6083"/>
                    <a:pt x="20110" y="5748"/>
                  </a:cubicBezTo>
                  <a:cubicBezTo>
                    <a:pt x="20127" y="5533"/>
                    <a:pt x="20090" y="5318"/>
                    <a:pt x="19977" y="5121"/>
                  </a:cubicBezTo>
                  <a:cubicBezTo>
                    <a:pt x="19693" y="4612"/>
                    <a:pt x="19070" y="4435"/>
                    <a:pt x="18560" y="4709"/>
                  </a:cubicBezTo>
                  <a:cubicBezTo>
                    <a:pt x="18070" y="5003"/>
                    <a:pt x="17900" y="5671"/>
                    <a:pt x="18164" y="6180"/>
                  </a:cubicBezTo>
                  <a:cubicBezTo>
                    <a:pt x="18447" y="6690"/>
                    <a:pt x="19090" y="6887"/>
                    <a:pt x="19580" y="6593"/>
                  </a:cubicBezTo>
                  <a:close/>
                  <a:moveTo>
                    <a:pt x="19560" y="14989"/>
                  </a:moveTo>
                  <a:cubicBezTo>
                    <a:pt x="19070" y="14695"/>
                    <a:pt x="18447" y="14890"/>
                    <a:pt x="18144" y="15401"/>
                  </a:cubicBezTo>
                  <a:cubicBezTo>
                    <a:pt x="17861" y="15931"/>
                    <a:pt x="18050" y="16579"/>
                    <a:pt x="18541" y="16873"/>
                  </a:cubicBezTo>
                  <a:cubicBezTo>
                    <a:pt x="19051" y="17167"/>
                    <a:pt x="19674" y="16991"/>
                    <a:pt x="19957" y="16461"/>
                  </a:cubicBezTo>
                  <a:cubicBezTo>
                    <a:pt x="20033" y="16323"/>
                    <a:pt x="20090" y="16185"/>
                    <a:pt x="20090" y="16029"/>
                  </a:cubicBezTo>
                  <a:cubicBezTo>
                    <a:pt x="20127" y="15616"/>
                    <a:pt x="19920" y="15204"/>
                    <a:pt x="19560" y="14989"/>
                  </a:cubicBezTo>
                  <a:close/>
                  <a:moveTo>
                    <a:pt x="19486" y="9162"/>
                  </a:moveTo>
                  <a:cubicBezTo>
                    <a:pt x="19580" y="9751"/>
                    <a:pt x="20127" y="10142"/>
                    <a:pt x="20694" y="10045"/>
                  </a:cubicBezTo>
                  <a:cubicBezTo>
                    <a:pt x="21166" y="9966"/>
                    <a:pt x="21506" y="9554"/>
                    <a:pt x="21543" y="9083"/>
                  </a:cubicBezTo>
                  <a:cubicBezTo>
                    <a:pt x="21563" y="8985"/>
                    <a:pt x="21543" y="8906"/>
                    <a:pt x="21543" y="8809"/>
                  </a:cubicBezTo>
                  <a:cubicBezTo>
                    <a:pt x="21450" y="8220"/>
                    <a:pt x="20903" y="7829"/>
                    <a:pt x="20354" y="7926"/>
                  </a:cubicBezTo>
                  <a:cubicBezTo>
                    <a:pt x="19787" y="8023"/>
                    <a:pt x="19391" y="8573"/>
                    <a:pt x="19486" y="9162"/>
                  </a:cubicBezTo>
                  <a:close/>
                  <a:moveTo>
                    <a:pt x="20694" y="11496"/>
                  </a:moveTo>
                  <a:cubicBezTo>
                    <a:pt x="20127" y="11399"/>
                    <a:pt x="19580" y="11790"/>
                    <a:pt x="19486" y="12379"/>
                  </a:cubicBezTo>
                  <a:cubicBezTo>
                    <a:pt x="19373" y="12947"/>
                    <a:pt x="19770" y="13518"/>
                    <a:pt x="20336" y="13615"/>
                  </a:cubicBezTo>
                  <a:cubicBezTo>
                    <a:pt x="20883" y="13713"/>
                    <a:pt x="21430" y="13321"/>
                    <a:pt x="21526" y="12753"/>
                  </a:cubicBezTo>
                  <a:cubicBezTo>
                    <a:pt x="21526" y="12714"/>
                    <a:pt x="21543" y="12673"/>
                    <a:pt x="21543" y="12655"/>
                  </a:cubicBezTo>
                  <a:cubicBezTo>
                    <a:pt x="21600" y="12105"/>
                    <a:pt x="21223" y="11596"/>
                    <a:pt x="20694" y="11496"/>
                  </a:cubicBezTo>
                  <a:close/>
                  <a:moveTo>
                    <a:pt x="16597" y="9300"/>
                  </a:moveTo>
                  <a:cubicBezTo>
                    <a:pt x="16710" y="9868"/>
                    <a:pt x="17277" y="10222"/>
                    <a:pt x="17843" y="10104"/>
                  </a:cubicBezTo>
                  <a:cubicBezTo>
                    <a:pt x="18257" y="10006"/>
                    <a:pt x="18560" y="9633"/>
                    <a:pt x="18617" y="9221"/>
                  </a:cubicBezTo>
                  <a:cubicBezTo>
                    <a:pt x="18637" y="9083"/>
                    <a:pt x="18637" y="8947"/>
                    <a:pt x="18617" y="8809"/>
                  </a:cubicBezTo>
                  <a:cubicBezTo>
                    <a:pt x="18484" y="8220"/>
                    <a:pt x="17918" y="7867"/>
                    <a:pt x="17351" y="8005"/>
                  </a:cubicBezTo>
                  <a:cubicBezTo>
                    <a:pt x="16804" y="8123"/>
                    <a:pt x="16464" y="8712"/>
                    <a:pt x="16597" y="9300"/>
                  </a:cubicBezTo>
                  <a:close/>
                  <a:moveTo>
                    <a:pt x="18580" y="12870"/>
                  </a:moveTo>
                  <a:cubicBezTo>
                    <a:pt x="18580" y="12830"/>
                    <a:pt x="18580" y="12811"/>
                    <a:pt x="18597" y="12773"/>
                  </a:cubicBezTo>
                  <a:cubicBezTo>
                    <a:pt x="18693" y="12223"/>
                    <a:pt x="18353" y="11713"/>
                    <a:pt x="17824" y="11555"/>
                  </a:cubicBezTo>
                  <a:cubicBezTo>
                    <a:pt x="17277" y="11419"/>
                    <a:pt x="16710" y="11772"/>
                    <a:pt x="16560" y="12341"/>
                  </a:cubicBezTo>
                  <a:cubicBezTo>
                    <a:pt x="16427" y="12909"/>
                    <a:pt x="16767" y="13497"/>
                    <a:pt x="17314" y="13636"/>
                  </a:cubicBezTo>
                  <a:cubicBezTo>
                    <a:pt x="17861" y="13792"/>
                    <a:pt x="18427" y="13439"/>
                    <a:pt x="18580" y="12870"/>
                  </a:cubicBezTo>
                  <a:close/>
                  <a:moveTo>
                    <a:pt x="13745" y="10772"/>
                  </a:moveTo>
                  <a:cubicBezTo>
                    <a:pt x="13745" y="11378"/>
                    <a:pt x="14198" y="11849"/>
                    <a:pt x="14784" y="11849"/>
                  </a:cubicBezTo>
                  <a:cubicBezTo>
                    <a:pt x="15351" y="11849"/>
                    <a:pt x="15804" y="11378"/>
                    <a:pt x="15804" y="10772"/>
                  </a:cubicBezTo>
                  <a:cubicBezTo>
                    <a:pt x="15804" y="10183"/>
                    <a:pt x="15351" y="9692"/>
                    <a:pt x="14784" y="9692"/>
                  </a:cubicBezTo>
                  <a:cubicBezTo>
                    <a:pt x="14198" y="9692"/>
                    <a:pt x="13745" y="10183"/>
                    <a:pt x="13745" y="10772"/>
                  </a:cubicBezTo>
                  <a:close/>
                </a:path>
              </a:pathLst>
            </a:custGeom>
            <a:solidFill>
              <a:srgbClr val="CA2171"/>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56" name="Google Shape;2956;p329"/>
            <p:cNvSpPr/>
            <p:nvPr/>
          </p:nvSpPr>
          <p:spPr>
            <a:xfrm>
              <a:off x="328524" y="327646"/>
              <a:ext cx="182088" cy="181386"/>
            </a:xfrm>
            <a:custGeom>
              <a:avLst/>
              <a:gdLst/>
              <a:ahLst/>
              <a:cxnLst/>
              <a:rect l="l" t="t" r="r" b="b"/>
              <a:pathLst>
                <a:path w="21600" h="21600" extrusionOk="0">
                  <a:moveTo>
                    <a:pt x="0" y="10805"/>
                  </a:moveTo>
                  <a:cubicBezTo>
                    <a:pt x="0" y="16794"/>
                    <a:pt x="4881" y="21600"/>
                    <a:pt x="10847" y="21600"/>
                  </a:cubicBezTo>
                  <a:cubicBezTo>
                    <a:pt x="16813" y="21600"/>
                    <a:pt x="21600" y="16794"/>
                    <a:pt x="21600" y="10805"/>
                  </a:cubicBezTo>
                  <a:cubicBezTo>
                    <a:pt x="21600" y="4816"/>
                    <a:pt x="16719" y="0"/>
                    <a:pt x="10753" y="0"/>
                  </a:cubicBezTo>
                  <a:cubicBezTo>
                    <a:pt x="4787" y="0"/>
                    <a:pt x="0" y="4900"/>
                    <a:pt x="0" y="10805"/>
                  </a:cubicBezTo>
                  <a:close/>
                </a:path>
              </a:pathLst>
            </a:custGeom>
            <a:solidFill>
              <a:srgbClr val="961D59"/>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grpSp>
        <p:nvGrpSpPr>
          <p:cNvPr id="2957" name="Google Shape;2957;p329"/>
          <p:cNvGrpSpPr/>
          <p:nvPr/>
        </p:nvGrpSpPr>
        <p:grpSpPr>
          <a:xfrm>
            <a:off x="609592" y="3894817"/>
            <a:ext cx="949832" cy="278329"/>
            <a:chOff x="-1" y="-1"/>
            <a:chExt cx="2910024" cy="852725"/>
          </a:xfrm>
        </p:grpSpPr>
        <p:sp>
          <p:nvSpPr>
            <p:cNvPr id="2958" name="Google Shape;2958;p329"/>
            <p:cNvSpPr/>
            <p:nvPr/>
          </p:nvSpPr>
          <p:spPr>
            <a:xfrm>
              <a:off x="1038599" y="175254"/>
              <a:ext cx="1871424" cy="479358"/>
            </a:xfrm>
            <a:custGeom>
              <a:avLst/>
              <a:gdLst/>
              <a:ahLst/>
              <a:cxnLst/>
              <a:rect l="l" t="t" r="r" b="b"/>
              <a:pathLst>
                <a:path w="21600" h="21600" extrusionOk="0">
                  <a:moveTo>
                    <a:pt x="20651" y="9788"/>
                  </a:moveTo>
                  <a:cubicBezTo>
                    <a:pt x="20404" y="9582"/>
                    <a:pt x="20088" y="9375"/>
                    <a:pt x="19815" y="9375"/>
                  </a:cubicBezTo>
                  <a:cubicBezTo>
                    <a:pt x="19472" y="9375"/>
                    <a:pt x="19340" y="10029"/>
                    <a:pt x="19340" y="11369"/>
                  </a:cubicBezTo>
                  <a:lnTo>
                    <a:pt x="19340" y="16552"/>
                  </a:lnTo>
                  <a:cubicBezTo>
                    <a:pt x="19340" y="17788"/>
                    <a:pt x="19454" y="18442"/>
                    <a:pt x="19807" y="18442"/>
                  </a:cubicBezTo>
                  <a:cubicBezTo>
                    <a:pt x="20114" y="18442"/>
                    <a:pt x="20448" y="17824"/>
                    <a:pt x="20651" y="17102"/>
                  </a:cubicBezTo>
                  <a:close/>
                  <a:moveTo>
                    <a:pt x="18399" y="11436"/>
                  </a:moveTo>
                  <a:cubicBezTo>
                    <a:pt x="18399" y="8175"/>
                    <a:pt x="18768" y="6249"/>
                    <a:pt x="19639" y="6249"/>
                  </a:cubicBezTo>
                  <a:cubicBezTo>
                    <a:pt x="19973" y="6249"/>
                    <a:pt x="20361" y="6423"/>
                    <a:pt x="20651" y="6661"/>
                  </a:cubicBezTo>
                  <a:lnTo>
                    <a:pt x="20651" y="515"/>
                  </a:lnTo>
                  <a:lnTo>
                    <a:pt x="21600" y="0"/>
                  </a:lnTo>
                  <a:lnTo>
                    <a:pt x="21600" y="21291"/>
                  </a:lnTo>
                  <a:lnTo>
                    <a:pt x="20844" y="21291"/>
                  </a:lnTo>
                  <a:lnTo>
                    <a:pt x="20757" y="20055"/>
                  </a:lnTo>
                  <a:cubicBezTo>
                    <a:pt x="20422" y="20982"/>
                    <a:pt x="20035" y="21600"/>
                    <a:pt x="19560" y="21600"/>
                  </a:cubicBezTo>
                  <a:cubicBezTo>
                    <a:pt x="18795" y="21600"/>
                    <a:pt x="18399" y="19849"/>
                    <a:pt x="18399" y="16484"/>
                  </a:cubicBezTo>
                  <a:close/>
                  <a:moveTo>
                    <a:pt x="16868" y="15727"/>
                  </a:moveTo>
                  <a:lnTo>
                    <a:pt x="16174" y="15727"/>
                  </a:lnTo>
                  <a:cubicBezTo>
                    <a:pt x="15857" y="15727"/>
                    <a:pt x="15778" y="16037"/>
                    <a:pt x="15778" y="17170"/>
                  </a:cubicBezTo>
                  <a:cubicBezTo>
                    <a:pt x="15778" y="18200"/>
                    <a:pt x="15857" y="18648"/>
                    <a:pt x="16157" y="18648"/>
                  </a:cubicBezTo>
                  <a:cubicBezTo>
                    <a:pt x="16438" y="18648"/>
                    <a:pt x="16693" y="18303"/>
                    <a:pt x="16868" y="17891"/>
                  </a:cubicBezTo>
                  <a:close/>
                  <a:moveTo>
                    <a:pt x="17818" y="21291"/>
                  </a:moveTo>
                  <a:lnTo>
                    <a:pt x="17036" y="21291"/>
                  </a:lnTo>
                  <a:lnTo>
                    <a:pt x="16966" y="20296"/>
                  </a:lnTo>
                  <a:cubicBezTo>
                    <a:pt x="16631" y="21188"/>
                    <a:pt x="16227" y="21600"/>
                    <a:pt x="15848" y="21600"/>
                  </a:cubicBezTo>
                  <a:cubicBezTo>
                    <a:pt x="15154" y="21600"/>
                    <a:pt x="14864" y="19746"/>
                    <a:pt x="14864" y="17206"/>
                  </a:cubicBezTo>
                  <a:cubicBezTo>
                    <a:pt x="14864" y="14218"/>
                    <a:pt x="15198" y="13049"/>
                    <a:pt x="15963" y="13049"/>
                  </a:cubicBezTo>
                  <a:lnTo>
                    <a:pt x="16868" y="13049"/>
                  </a:lnTo>
                  <a:lnTo>
                    <a:pt x="16868" y="11503"/>
                  </a:lnTo>
                  <a:cubicBezTo>
                    <a:pt x="16868" y="9855"/>
                    <a:pt x="16755" y="9308"/>
                    <a:pt x="16148" y="9308"/>
                  </a:cubicBezTo>
                  <a:cubicBezTo>
                    <a:pt x="15805" y="9308"/>
                    <a:pt x="15435" y="9478"/>
                    <a:pt x="15101" y="9752"/>
                  </a:cubicBezTo>
                  <a:lnTo>
                    <a:pt x="14987" y="6938"/>
                  </a:lnTo>
                  <a:cubicBezTo>
                    <a:pt x="15339" y="6526"/>
                    <a:pt x="15857" y="6249"/>
                    <a:pt x="16280" y="6249"/>
                  </a:cubicBezTo>
                  <a:cubicBezTo>
                    <a:pt x="17467" y="6249"/>
                    <a:pt x="17818" y="7866"/>
                    <a:pt x="17818" y="11575"/>
                  </a:cubicBezTo>
                  <a:close/>
                  <a:moveTo>
                    <a:pt x="11064" y="21291"/>
                  </a:moveTo>
                  <a:lnTo>
                    <a:pt x="11064" y="10988"/>
                  </a:lnTo>
                  <a:cubicBezTo>
                    <a:pt x="11064" y="10200"/>
                    <a:pt x="10977" y="9823"/>
                    <a:pt x="10756" y="9823"/>
                  </a:cubicBezTo>
                  <a:cubicBezTo>
                    <a:pt x="10528" y="9823"/>
                    <a:pt x="10114" y="10370"/>
                    <a:pt x="9771" y="11060"/>
                  </a:cubicBezTo>
                  <a:lnTo>
                    <a:pt x="9771" y="21291"/>
                  </a:lnTo>
                  <a:lnTo>
                    <a:pt x="8830" y="21291"/>
                  </a:lnTo>
                  <a:lnTo>
                    <a:pt x="8830" y="6526"/>
                  </a:lnTo>
                  <a:lnTo>
                    <a:pt x="9552" y="6526"/>
                  </a:lnTo>
                  <a:lnTo>
                    <a:pt x="9639" y="7794"/>
                  </a:lnTo>
                  <a:cubicBezTo>
                    <a:pt x="10114" y="6867"/>
                    <a:pt x="10713" y="6249"/>
                    <a:pt x="11152" y="6249"/>
                  </a:cubicBezTo>
                  <a:cubicBezTo>
                    <a:pt x="11522" y="6249"/>
                    <a:pt x="11741" y="6800"/>
                    <a:pt x="11865" y="7794"/>
                  </a:cubicBezTo>
                  <a:cubicBezTo>
                    <a:pt x="12321" y="6903"/>
                    <a:pt x="12928" y="6249"/>
                    <a:pt x="13386" y="6249"/>
                  </a:cubicBezTo>
                  <a:cubicBezTo>
                    <a:pt x="14019" y="6249"/>
                    <a:pt x="14239" y="7969"/>
                    <a:pt x="14239" y="10612"/>
                  </a:cubicBezTo>
                  <a:lnTo>
                    <a:pt x="14239" y="21291"/>
                  </a:lnTo>
                  <a:lnTo>
                    <a:pt x="13298" y="21291"/>
                  </a:lnTo>
                  <a:lnTo>
                    <a:pt x="13298" y="10988"/>
                  </a:lnTo>
                  <a:cubicBezTo>
                    <a:pt x="13298" y="10200"/>
                    <a:pt x="13210" y="9823"/>
                    <a:pt x="12990" y="9823"/>
                  </a:cubicBezTo>
                  <a:cubicBezTo>
                    <a:pt x="12762" y="9823"/>
                    <a:pt x="12304" y="10370"/>
                    <a:pt x="12005" y="11060"/>
                  </a:cubicBezTo>
                  <a:lnTo>
                    <a:pt x="12005" y="21291"/>
                  </a:lnTo>
                  <a:close/>
                  <a:moveTo>
                    <a:pt x="6543" y="9375"/>
                  </a:moveTo>
                  <a:cubicBezTo>
                    <a:pt x="6042" y="9375"/>
                    <a:pt x="5849" y="10267"/>
                    <a:pt x="5849" y="11915"/>
                  </a:cubicBezTo>
                  <a:lnTo>
                    <a:pt x="5849" y="15898"/>
                  </a:lnTo>
                  <a:cubicBezTo>
                    <a:pt x="5849" y="17582"/>
                    <a:pt x="6042" y="18442"/>
                    <a:pt x="6543" y="18442"/>
                  </a:cubicBezTo>
                  <a:cubicBezTo>
                    <a:pt x="7045" y="18442"/>
                    <a:pt x="7239" y="17582"/>
                    <a:pt x="7239" y="15898"/>
                  </a:cubicBezTo>
                  <a:lnTo>
                    <a:pt x="7239" y="11915"/>
                  </a:lnTo>
                  <a:cubicBezTo>
                    <a:pt x="7239" y="10267"/>
                    <a:pt x="7045" y="9375"/>
                    <a:pt x="6543" y="9375"/>
                  </a:cubicBezTo>
                  <a:close/>
                  <a:moveTo>
                    <a:pt x="6543" y="21600"/>
                  </a:moveTo>
                  <a:cubicBezTo>
                    <a:pt x="5250" y="21600"/>
                    <a:pt x="4899" y="18818"/>
                    <a:pt x="4899" y="15763"/>
                  </a:cubicBezTo>
                  <a:lnTo>
                    <a:pt x="4899" y="12054"/>
                  </a:lnTo>
                  <a:cubicBezTo>
                    <a:pt x="4899" y="9031"/>
                    <a:pt x="5250" y="6249"/>
                    <a:pt x="6543" y="6249"/>
                  </a:cubicBezTo>
                  <a:cubicBezTo>
                    <a:pt x="7836" y="6249"/>
                    <a:pt x="8189" y="9031"/>
                    <a:pt x="8189" y="12054"/>
                  </a:cubicBezTo>
                  <a:lnTo>
                    <a:pt x="8189" y="15763"/>
                  </a:lnTo>
                  <a:cubicBezTo>
                    <a:pt x="8189" y="18818"/>
                    <a:pt x="7836" y="21600"/>
                    <a:pt x="6543" y="21600"/>
                  </a:cubicBezTo>
                  <a:close/>
                  <a:moveTo>
                    <a:pt x="950" y="6011"/>
                  </a:moveTo>
                  <a:lnTo>
                    <a:pt x="950" y="21291"/>
                  </a:lnTo>
                  <a:lnTo>
                    <a:pt x="0" y="21291"/>
                  </a:lnTo>
                  <a:lnTo>
                    <a:pt x="0" y="1102"/>
                  </a:lnTo>
                  <a:lnTo>
                    <a:pt x="1302" y="1102"/>
                  </a:lnTo>
                  <a:lnTo>
                    <a:pt x="3263" y="16449"/>
                  </a:lnTo>
                  <a:lnTo>
                    <a:pt x="3263" y="1102"/>
                  </a:lnTo>
                  <a:lnTo>
                    <a:pt x="4222" y="1102"/>
                  </a:lnTo>
                  <a:lnTo>
                    <a:pt x="4222" y="21291"/>
                  </a:lnTo>
                  <a:lnTo>
                    <a:pt x="2911" y="21291"/>
                  </a:ln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59" name="Google Shape;2959;p329"/>
            <p:cNvSpPr/>
            <p:nvPr/>
          </p:nvSpPr>
          <p:spPr>
            <a:xfrm>
              <a:off x="371085" y="213418"/>
              <a:ext cx="371898" cy="639306"/>
            </a:xfrm>
            <a:custGeom>
              <a:avLst/>
              <a:gdLst/>
              <a:ahLst/>
              <a:cxnLst/>
              <a:rect l="l" t="t" r="r" b="b"/>
              <a:pathLst>
                <a:path w="21600" h="21600" extrusionOk="0">
                  <a:moveTo>
                    <a:pt x="9694" y="3859"/>
                  </a:moveTo>
                  <a:lnTo>
                    <a:pt x="9694" y="8649"/>
                  </a:lnTo>
                  <a:lnTo>
                    <a:pt x="4030" y="10553"/>
                  </a:lnTo>
                  <a:lnTo>
                    <a:pt x="0" y="9112"/>
                  </a:lnTo>
                  <a:lnTo>
                    <a:pt x="0" y="21600"/>
                  </a:lnTo>
                  <a:lnTo>
                    <a:pt x="133" y="21600"/>
                  </a:lnTo>
                  <a:lnTo>
                    <a:pt x="21600" y="14392"/>
                  </a:lnTo>
                  <a:lnTo>
                    <a:pt x="21600" y="0"/>
                  </a:lnTo>
                  <a:lnTo>
                    <a:pt x="21202" y="0"/>
                  </a:lnTo>
                  <a:close/>
                </a:path>
              </a:pathLst>
            </a:custGeom>
            <a:solidFill>
              <a:srgbClr val="1F9967"/>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60" name="Google Shape;2960;p329"/>
            <p:cNvSpPr/>
            <p:nvPr/>
          </p:nvSpPr>
          <p:spPr>
            <a:xfrm>
              <a:off x="0" y="-1"/>
              <a:ext cx="742986" cy="397818"/>
            </a:xfrm>
            <a:custGeom>
              <a:avLst/>
              <a:gdLst/>
              <a:ahLst/>
              <a:cxnLst/>
              <a:rect l="l" t="t" r="r" b="b"/>
              <a:pathLst>
                <a:path w="21600" h="21600" extrusionOk="0">
                  <a:moveTo>
                    <a:pt x="10702" y="0"/>
                  </a:moveTo>
                  <a:lnTo>
                    <a:pt x="0" y="11626"/>
                  </a:lnTo>
                  <a:lnTo>
                    <a:pt x="7222" y="19571"/>
                  </a:lnTo>
                  <a:lnTo>
                    <a:pt x="8684" y="17914"/>
                  </a:lnTo>
                  <a:lnTo>
                    <a:pt x="12251" y="21600"/>
                  </a:lnTo>
                  <a:lnTo>
                    <a:pt x="12251" y="13903"/>
                  </a:lnTo>
                  <a:lnTo>
                    <a:pt x="15641" y="10055"/>
                  </a:lnTo>
                  <a:lnTo>
                    <a:pt x="15641" y="17790"/>
                  </a:lnTo>
                  <a:lnTo>
                    <a:pt x="21600" y="11588"/>
                  </a:lnTo>
                  <a:close/>
                </a:path>
              </a:pathLst>
            </a:custGeom>
            <a:solidFill>
              <a:srgbClr val="02B87B"/>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61" name="Google Shape;2961;p329"/>
            <p:cNvSpPr/>
            <p:nvPr/>
          </p:nvSpPr>
          <p:spPr>
            <a:xfrm>
              <a:off x="-1" y="213418"/>
              <a:ext cx="371088" cy="639306"/>
            </a:xfrm>
            <a:custGeom>
              <a:avLst/>
              <a:gdLst/>
              <a:ahLst/>
              <a:cxnLst/>
              <a:rect l="l" t="t" r="r" b="b"/>
              <a:pathLst>
                <a:path w="21600" h="21600" extrusionOk="0">
                  <a:moveTo>
                    <a:pt x="18718" y="8162"/>
                  </a:moveTo>
                  <a:lnTo>
                    <a:pt x="18718" y="12948"/>
                  </a:lnTo>
                  <a:lnTo>
                    <a:pt x="12243" y="15370"/>
                  </a:lnTo>
                  <a:lnTo>
                    <a:pt x="12243" y="5767"/>
                  </a:lnTo>
                  <a:lnTo>
                    <a:pt x="14680" y="4864"/>
                  </a:lnTo>
                  <a:lnTo>
                    <a:pt x="92" y="0"/>
                  </a:lnTo>
                  <a:lnTo>
                    <a:pt x="0" y="24"/>
                  </a:lnTo>
                  <a:lnTo>
                    <a:pt x="0" y="14392"/>
                  </a:lnTo>
                  <a:lnTo>
                    <a:pt x="21600" y="21600"/>
                  </a:lnTo>
                  <a:lnTo>
                    <a:pt x="21600" y="9112"/>
                  </a:lnTo>
                  <a:close/>
                </a:path>
              </a:pathLst>
            </a:custGeom>
            <a:solidFill>
              <a:srgbClr val="02B87B"/>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grpSp>
        <p:nvGrpSpPr>
          <p:cNvPr id="2962" name="Google Shape;2962;p329"/>
          <p:cNvGrpSpPr/>
          <p:nvPr/>
        </p:nvGrpSpPr>
        <p:grpSpPr>
          <a:xfrm>
            <a:off x="609592" y="6061583"/>
            <a:ext cx="1151749" cy="272579"/>
            <a:chOff x="0" y="0"/>
            <a:chExt cx="3541663" cy="838188"/>
          </a:xfrm>
        </p:grpSpPr>
        <p:sp>
          <p:nvSpPr>
            <p:cNvPr id="2963" name="Google Shape;2963;p329"/>
            <p:cNvSpPr/>
            <p:nvPr/>
          </p:nvSpPr>
          <p:spPr>
            <a:xfrm>
              <a:off x="1032445" y="169891"/>
              <a:ext cx="2509218" cy="478548"/>
            </a:xfrm>
            <a:custGeom>
              <a:avLst/>
              <a:gdLst/>
              <a:ahLst/>
              <a:cxnLst/>
              <a:rect l="l" t="t"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64" name="Google Shape;2964;p329"/>
            <p:cNvSpPr/>
            <p:nvPr/>
          </p:nvSpPr>
          <p:spPr>
            <a:xfrm>
              <a:off x="514331" y="147819"/>
              <a:ext cx="231606" cy="39700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65" name="Google Shape;2965;p329"/>
            <p:cNvSpPr/>
            <p:nvPr/>
          </p:nvSpPr>
          <p:spPr>
            <a:xfrm>
              <a:off x="0" y="0"/>
              <a:ext cx="489186" cy="838188"/>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rgbClr val="5E42E9"/>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grpSp>
        <p:nvGrpSpPr>
          <p:cNvPr id="2966" name="Google Shape;2966;p329"/>
          <p:cNvGrpSpPr/>
          <p:nvPr/>
        </p:nvGrpSpPr>
        <p:grpSpPr>
          <a:xfrm>
            <a:off x="616712" y="5378515"/>
            <a:ext cx="816856" cy="290207"/>
            <a:chOff x="0" y="0"/>
            <a:chExt cx="2395002" cy="850878"/>
          </a:xfrm>
        </p:grpSpPr>
        <p:sp>
          <p:nvSpPr>
            <p:cNvPr id="2967" name="Google Shape;2967;p329"/>
            <p:cNvSpPr/>
            <p:nvPr/>
          </p:nvSpPr>
          <p:spPr>
            <a:xfrm>
              <a:off x="995160" y="175254"/>
              <a:ext cx="1399842" cy="478548"/>
            </a:xfrm>
            <a:custGeom>
              <a:avLst/>
              <a:gdLst/>
              <a:ahLst/>
              <a:cxnLst/>
              <a:rect l="l" t="t" r="r" b="b"/>
              <a:pathLst>
                <a:path w="21600" h="21600" extrusionOk="0">
                  <a:moveTo>
                    <a:pt x="21529" y="21017"/>
                  </a:moveTo>
                  <a:cubicBezTo>
                    <a:pt x="21270" y="21362"/>
                    <a:pt x="20753" y="21600"/>
                    <a:pt x="20424" y="21600"/>
                  </a:cubicBezTo>
                  <a:cubicBezTo>
                    <a:pt x="19506" y="21600"/>
                    <a:pt x="19036" y="20330"/>
                    <a:pt x="19036" y="17679"/>
                  </a:cubicBezTo>
                  <a:lnTo>
                    <a:pt x="19036" y="9494"/>
                  </a:lnTo>
                  <a:lnTo>
                    <a:pt x="18284" y="9494"/>
                  </a:lnTo>
                  <a:lnTo>
                    <a:pt x="18284" y="6537"/>
                  </a:lnTo>
                  <a:lnTo>
                    <a:pt x="19036" y="6537"/>
                  </a:lnTo>
                  <a:lnTo>
                    <a:pt x="19036" y="2890"/>
                  </a:lnTo>
                  <a:lnTo>
                    <a:pt x="20306" y="2374"/>
                  </a:lnTo>
                  <a:lnTo>
                    <a:pt x="20306" y="6537"/>
                  </a:lnTo>
                  <a:lnTo>
                    <a:pt x="21600" y="6537"/>
                  </a:lnTo>
                  <a:lnTo>
                    <a:pt x="21517" y="9494"/>
                  </a:lnTo>
                  <a:lnTo>
                    <a:pt x="20306" y="9494"/>
                  </a:lnTo>
                  <a:lnTo>
                    <a:pt x="20306" y="17198"/>
                  </a:lnTo>
                  <a:cubicBezTo>
                    <a:pt x="20306" y="17988"/>
                    <a:pt x="20424" y="18504"/>
                    <a:pt x="20753" y="18504"/>
                  </a:cubicBezTo>
                  <a:cubicBezTo>
                    <a:pt x="20941" y="18504"/>
                    <a:pt x="21177" y="18401"/>
                    <a:pt x="21388" y="18194"/>
                  </a:cubicBezTo>
                  <a:close/>
                  <a:moveTo>
                    <a:pt x="16497" y="21290"/>
                  </a:moveTo>
                  <a:lnTo>
                    <a:pt x="16497" y="516"/>
                  </a:lnTo>
                  <a:lnTo>
                    <a:pt x="17767" y="0"/>
                  </a:lnTo>
                  <a:lnTo>
                    <a:pt x="17767" y="21290"/>
                  </a:lnTo>
                  <a:close/>
                  <a:moveTo>
                    <a:pt x="12429" y="6537"/>
                  </a:moveTo>
                  <a:lnTo>
                    <a:pt x="12429" y="16853"/>
                  </a:lnTo>
                  <a:cubicBezTo>
                    <a:pt x="12429" y="17647"/>
                    <a:pt x="12546" y="18024"/>
                    <a:pt x="12828" y="18024"/>
                  </a:cubicBezTo>
                  <a:cubicBezTo>
                    <a:pt x="13145" y="18024"/>
                    <a:pt x="13698" y="17472"/>
                    <a:pt x="14145" y="16785"/>
                  </a:cubicBezTo>
                  <a:lnTo>
                    <a:pt x="14145" y="6537"/>
                  </a:lnTo>
                  <a:lnTo>
                    <a:pt x="15415" y="6537"/>
                  </a:lnTo>
                  <a:lnTo>
                    <a:pt x="15415" y="21290"/>
                  </a:lnTo>
                  <a:lnTo>
                    <a:pt x="14451" y="21290"/>
                  </a:lnTo>
                  <a:lnTo>
                    <a:pt x="14322" y="20052"/>
                  </a:lnTo>
                  <a:cubicBezTo>
                    <a:pt x="13698" y="20981"/>
                    <a:pt x="12898" y="21600"/>
                    <a:pt x="12299" y="21600"/>
                  </a:cubicBezTo>
                  <a:cubicBezTo>
                    <a:pt x="11464" y="21600"/>
                    <a:pt x="11170" y="19881"/>
                    <a:pt x="11170" y="17234"/>
                  </a:cubicBezTo>
                  <a:lnTo>
                    <a:pt x="11170" y="6537"/>
                  </a:lnTo>
                  <a:close/>
                  <a:moveTo>
                    <a:pt x="8972" y="15718"/>
                  </a:moveTo>
                  <a:lnTo>
                    <a:pt x="8042" y="15718"/>
                  </a:lnTo>
                  <a:cubicBezTo>
                    <a:pt x="7619" y="15718"/>
                    <a:pt x="7513" y="16063"/>
                    <a:pt x="7513" y="17163"/>
                  </a:cubicBezTo>
                  <a:cubicBezTo>
                    <a:pt x="7513" y="18194"/>
                    <a:pt x="7619" y="18679"/>
                    <a:pt x="8019" y="18679"/>
                  </a:cubicBezTo>
                  <a:cubicBezTo>
                    <a:pt x="8384" y="18679"/>
                    <a:pt x="8737" y="18298"/>
                    <a:pt x="8972" y="17921"/>
                  </a:cubicBezTo>
                  <a:close/>
                  <a:moveTo>
                    <a:pt x="10229" y="21290"/>
                  </a:moveTo>
                  <a:lnTo>
                    <a:pt x="9196" y="21290"/>
                  </a:lnTo>
                  <a:lnTo>
                    <a:pt x="9101" y="20294"/>
                  </a:lnTo>
                  <a:cubicBezTo>
                    <a:pt x="8654" y="21187"/>
                    <a:pt x="8113" y="21600"/>
                    <a:pt x="7596" y="21600"/>
                  </a:cubicBezTo>
                  <a:cubicBezTo>
                    <a:pt x="6679" y="21600"/>
                    <a:pt x="6290" y="19742"/>
                    <a:pt x="6290" y="17198"/>
                  </a:cubicBezTo>
                  <a:cubicBezTo>
                    <a:pt x="6290" y="14206"/>
                    <a:pt x="6737" y="13070"/>
                    <a:pt x="7760" y="13070"/>
                  </a:cubicBezTo>
                  <a:lnTo>
                    <a:pt x="8972" y="13070"/>
                  </a:lnTo>
                  <a:lnTo>
                    <a:pt x="8972" y="11522"/>
                  </a:lnTo>
                  <a:cubicBezTo>
                    <a:pt x="8972" y="9871"/>
                    <a:pt x="8818" y="9288"/>
                    <a:pt x="8007" y="9288"/>
                  </a:cubicBezTo>
                  <a:cubicBezTo>
                    <a:pt x="7548" y="9288"/>
                    <a:pt x="7054" y="9494"/>
                    <a:pt x="6608" y="9768"/>
                  </a:cubicBezTo>
                  <a:lnTo>
                    <a:pt x="6456" y="6950"/>
                  </a:lnTo>
                  <a:cubicBezTo>
                    <a:pt x="6925" y="6501"/>
                    <a:pt x="7619" y="6228"/>
                    <a:pt x="8183" y="6228"/>
                  </a:cubicBezTo>
                  <a:cubicBezTo>
                    <a:pt x="9771" y="6228"/>
                    <a:pt x="10229" y="7879"/>
                    <a:pt x="10229" y="11558"/>
                  </a:cubicBezTo>
                  <a:close/>
                  <a:moveTo>
                    <a:pt x="4692" y="1103"/>
                  </a:moveTo>
                  <a:lnTo>
                    <a:pt x="6043" y="1103"/>
                  </a:lnTo>
                  <a:lnTo>
                    <a:pt x="3986" y="21290"/>
                  </a:lnTo>
                  <a:lnTo>
                    <a:pt x="2058" y="21290"/>
                  </a:lnTo>
                  <a:lnTo>
                    <a:pt x="0" y="1103"/>
                  </a:lnTo>
                  <a:lnTo>
                    <a:pt x="1353" y="1103"/>
                  </a:lnTo>
                  <a:lnTo>
                    <a:pt x="3022" y="17921"/>
                  </a:ln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2968" name="Google Shape;2968;p329"/>
            <p:cNvSpPr/>
            <p:nvPr/>
          </p:nvSpPr>
          <p:spPr>
            <a:xfrm>
              <a:off x="0" y="0"/>
              <a:ext cx="850878" cy="850878"/>
            </a:xfrm>
            <a:custGeom>
              <a:avLst/>
              <a:gdLst/>
              <a:ahLst/>
              <a:cxnLst/>
              <a:rect l="l" t="t" r="r" b="b"/>
              <a:pathLst>
                <a:path w="21600" h="21600" extrusionOk="0">
                  <a:moveTo>
                    <a:pt x="0" y="0"/>
                  </a:moveTo>
                  <a:lnTo>
                    <a:pt x="10760" y="21600"/>
                  </a:lnTo>
                  <a:lnTo>
                    <a:pt x="21600" y="0"/>
                  </a:lnTo>
                  <a:lnTo>
                    <a:pt x="0" y="0"/>
                  </a:lnTo>
                  <a:close/>
                  <a:moveTo>
                    <a:pt x="8298" y="4432"/>
                  </a:moveTo>
                  <a:lnTo>
                    <a:pt x="9575" y="4432"/>
                  </a:lnTo>
                  <a:lnTo>
                    <a:pt x="9575" y="5666"/>
                  </a:lnTo>
                  <a:lnTo>
                    <a:pt x="8298" y="5666"/>
                  </a:lnTo>
                  <a:lnTo>
                    <a:pt x="8298" y="4432"/>
                  </a:lnTo>
                  <a:close/>
                  <a:moveTo>
                    <a:pt x="10161" y="4432"/>
                  </a:moveTo>
                  <a:lnTo>
                    <a:pt x="11438" y="4432"/>
                  </a:lnTo>
                  <a:lnTo>
                    <a:pt x="11438" y="5666"/>
                  </a:lnTo>
                  <a:lnTo>
                    <a:pt x="10161" y="5666"/>
                  </a:lnTo>
                  <a:lnTo>
                    <a:pt x="10161" y="4432"/>
                  </a:lnTo>
                  <a:close/>
                  <a:moveTo>
                    <a:pt x="12025" y="4432"/>
                  </a:moveTo>
                  <a:lnTo>
                    <a:pt x="13302" y="4432"/>
                  </a:lnTo>
                  <a:lnTo>
                    <a:pt x="13302" y="5666"/>
                  </a:lnTo>
                  <a:lnTo>
                    <a:pt x="12025" y="5666"/>
                  </a:lnTo>
                  <a:lnTo>
                    <a:pt x="12025" y="4432"/>
                  </a:lnTo>
                  <a:close/>
                  <a:moveTo>
                    <a:pt x="8298" y="6251"/>
                  </a:moveTo>
                  <a:lnTo>
                    <a:pt x="9575" y="6251"/>
                  </a:lnTo>
                  <a:lnTo>
                    <a:pt x="9575" y="7485"/>
                  </a:lnTo>
                  <a:lnTo>
                    <a:pt x="8298" y="7485"/>
                  </a:lnTo>
                  <a:lnTo>
                    <a:pt x="8298" y="6251"/>
                  </a:lnTo>
                  <a:close/>
                  <a:moveTo>
                    <a:pt x="10161" y="6251"/>
                  </a:moveTo>
                  <a:lnTo>
                    <a:pt x="11438" y="6251"/>
                  </a:lnTo>
                  <a:lnTo>
                    <a:pt x="11438" y="7485"/>
                  </a:lnTo>
                  <a:lnTo>
                    <a:pt x="10161" y="7485"/>
                  </a:lnTo>
                  <a:lnTo>
                    <a:pt x="10161" y="6251"/>
                  </a:lnTo>
                  <a:close/>
                  <a:moveTo>
                    <a:pt x="12025" y="6251"/>
                  </a:moveTo>
                  <a:lnTo>
                    <a:pt x="13302" y="6251"/>
                  </a:lnTo>
                  <a:lnTo>
                    <a:pt x="13302" y="7485"/>
                  </a:lnTo>
                  <a:lnTo>
                    <a:pt x="12025" y="7485"/>
                  </a:lnTo>
                  <a:lnTo>
                    <a:pt x="12025" y="6251"/>
                  </a:lnTo>
                  <a:close/>
                  <a:moveTo>
                    <a:pt x="8298" y="8070"/>
                  </a:moveTo>
                  <a:lnTo>
                    <a:pt x="9575" y="8070"/>
                  </a:lnTo>
                  <a:lnTo>
                    <a:pt x="9575" y="9304"/>
                  </a:lnTo>
                  <a:lnTo>
                    <a:pt x="8298" y="9304"/>
                  </a:lnTo>
                  <a:lnTo>
                    <a:pt x="8298" y="8070"/>
                  </a:lnTo>
                  <a:close/>
                  <a:moveTo>
                    <a:pt x="10161" y="8070"/>
                  </a:moveTo>
                  <a:lnTo>
                    <a:pt x="11438" y="8070"/>
                  </a:lnTo>
                  <a:lnTo>
                    <a:pt x="11438" y="9304"/>
                  </a:lnTo>
                  <a:lnTo>
                    <a:pt x="10161" y="9304"/>
                  </a:lnTo>
                  <a:lnTo>
                    <a:pt x="10161" y="8070"/>
                  </a:lnTo>
                  <a:close/>
                  <a:moveTo>
                    <a:pt x="12025" y="8070"/>
                  </a:moveTo>
                  <a:lnTo>
                    <a:pt x="13302" y="8070"/>
                  </a:lnTo>
                  <a:lnTo>
                    <a:pt x="13302" y="9304"/>
                  </a:lnTo>
                  <a:lnTo>
                    <a:pt x="12025" y="9304"/>
                  </a:lnTo>
                  <a:lnTo>
                    <a:pt x="12025" y="8070"/>
                  </a:lnTo>
                  <a:close/>
                  <a:moveTo>
                    <a:pt x="10161" y="9889"/>
                  </a:moveTo>
                  <a:lnTo>
                    <a:pt x="11438" y="9889"/>
                  </a:lnTo>
                  <a:lnTo>
                    <a:pt x="11438" y="11123"/>
                  </a:lnTo>
                  <a:lnTo>
                    <a:pt x="10161" y="11123"/>
                  </a:lnTo>
                  <a:lnTo>
                    <a:pt x="10161" y="9889"/>
                  </a:lnTo>
                  <a:close/>
                </a:path>
              </a:pathLst>
            </a:custGeom>
            <a:solidFill>
              <a:srgbClr val="000000"/>
            </a:solidFill>
            <a:ln>
              <a:noFill/>
            </a:ln>
          </p:spPr>
          <p:txBody>
            <a:bodyPr spcFirstLastPara="1" wrap="square" lIns="22867" tIns="22867" rIns="22867" bIns="22867" anchor="ctr" anchorCtr="0">
              <a:noAutofit/>
            </a:bodyPr>
            <a:lstStyle/>
            <a:p>
              <a:pPr marL="135463" indent="-135463">
                <a:lnSpc>
                  <a:spcPct val="93000"/>
                </a:lnSpc>
                <a:buClr>
                  <a:srgbClr val="000000"/>
                </a:buClr>
                <a:buSzPts val="1400"/>
              </a:pPr>
              <a:endParaRPr sz="1867">
                <a:solidFill>
                  <a:srgbClr val="484861"/>
                </a:solidFill>
                <a:latin typeface="Open Sans"/>
                <a:ea typeface="Open Sans"/>
                <a:cs typeface="Open Sans"/>
                <a:sym typeface="Open Sans"/>
              </a:endParaRPr>
            </a:p>
          </p:txBody>
        </p:sp>
      </p:grpSp>
      <p:cxnSp>
        <p:nvCxnSpPr>
          <p:cNvPr id="2969" name="Google Shape;2969;p329"/>
          <p:cNvCxnSpPr/>
          <p:nvPr/>
        </p:nvCxnSpPr>
        <p:spPr>
          <a:xfrm>
            <a:off x="2801247" y="1909643"/>
            <a:ext cx="8214800" cy="0"/>
          </a:xfrm>
          <a:prstGeom prst="straightConnector1">
            <a:avLst/>
          </a:prstGeom>
          <a:noFill/>
          <a:ln w="38100" cap="flat" cmpd="sng">
            <a:solidFill>
              <a:srgbClr val="0000FF"/>
            </a:solidFill>
            <a:prstDash val="solid"/>
            <a:miter lim="400000"/>
            <a:headEnd type="oval" w="med" len="med"/>
            <a:tailEnd type="triangle" w="med" len="med"/>
          </a:ln>
        </p:spPr>
      </p:cxnSp>
      <p:sp>
        <p:nvSpPr>
          <p:cNvPr id="2970" name="Google Shape;2970;p329"/>
          <p:cNvSpPr txBox="1"/>
          <p:nvPr/>
        </p:nvSpPr>
        <p:spPr>
          <a:xfrm>
            <a:off x="5717933" y="2524033"/>
            <a:ext cx="2617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DELIVERING SHARED SERVICES</a:t>
            </a:r>
            <a:endParaRPr sz="933" b="1">
              <a:solidFill>
                <a:srgbClr val="2A2B33"/>
              </a:solidFill>
              <a:latin typeface="Open Sans"/>
              <a:ea typeface="Open Sans"/>
              <a:cs typeface="Open Sans"/>
              <a:sym typeface="Open Sans"/>
            </a:endParaRPr>
          </a:p>
        </p:txBody>
      </p:sp>
      <p:sp>
        <p:nvSpPr>
          <p:cNvPr id="2971" name="Google Shape;2971;p329"/>
          <p:cNvSpPr/>
          <p:nvPr/>
        </p:nvSpPr>
        <p:spPr>
          <a:xfrm>
            <a:off x="3554717" y="1621017"/>
            <a:ext cx="1022000" cy="577200"/>
          </a:xfrm>
          <a:prstGeom prst="rect">
            <a:avLst/>
          </a:prstGeom>
          <a:solidFill>
            <a:srgbClr val="0000FF"/>
          </a:solidFill>
          <a:ln>
            <a:noFill/>
          </a:ln>
        </p:spPr>
        <p:txBody>
          <a:bodyPr spcFirstLastPara="1" wrap="square" lIns="45733" tIns="45733" rIns="45733" bIns="45733" anchor="ctr" anchorCtr="0">
            <a:noAutofit/>
          </a:bodyPr>
          <a:lstStyle/>
          <a:p>
            <a:pPr algn="ctr"/>
            <a:r>
              <a:rPr lang="en" sz="1067" b="1">
                <a:solidFill>
                  <a:srgbClr val="FFFFFF"/>
                </a:solidFill>
                <a:latin typeface="Open Sans"/>
                <a:ea typeface="Open Sans"/>
                <a:cs typeface="Open Sans"/>
                <a:sym typeface="Open Sans"/>
              </a:rPr>
              <a:t>Cloud Essentials</a:t>
            </a:r>
            <a:endParaRPr sz="1067" b="1">
              <a:solidFill>
                <a:srgbClr val="FFFFFF"/>
              </a:solidFill>
              <a:latin typeface="Open Sans"/>
              <a:ea typeface="Open Sans"/>
              <a:cs typeface="Open Sans"/>
              <a:sym typeface="Open Sans"/>
            </a:endParaRPr>
          </a:p>
        </p:txBody>
      </p:sp>
      <p:sp>
        <p:nvSpPr>
          <p:cNvPr id="2972" name="Google Shape;2972;p329"/>
          <p:cNvSpPr/>
          <p:nvPr/>
        </p:nvSpPr>
        <p:spPr>
          <a:xfrm>
            <a:off x="5315717" y="1609617"/>
            <a:ext cx="1022000" cy="577200"/>
          </a:xfrm>
          <a:prstGeom prst="rect">
            <a:avLst/>
          </a:prstGeom>
          <a:solidFill>
            <a:srgbClr val="0000FF"/>
          </a:solidFill>
          <a:ln>
            <a:noFill/>
          </a:ln>
        </p:spPr>
        <p:txBody>
          <a:bodyPr spcFirstLastPara="1" wrap="square" lIns="45733" tIns="45733" rIns="45733" bIns="45733" anchor="ctr" anchorCtr="0">
            <a:noAutofit/>
          </a:bodyPr>
          <a:lstStyle/>
          <a:p>
            <a:pPr algn="ctr"/>
            <a:r>
              <a:rPr lang="en" sz="1067" b="1">
                <a:solidFill>
                  <a:srgbClr val="FFFFFF"/>
                </a:solidFill>
                <a:latin typeface="Open Sans"/>
                <a:ea typeface="Open Sans"/>
                <a:cs typeface="Open Sans"/>
                <a:sym typeface="Open Sans"/>
              </a:rPr>
              <a:t>Shared Services</a:t>
            </a:r>
            <a:endParaRPr sz="1067" b="1">
              <a:solidFill>
                <a:srgbClr val="FFFFFF"/>
              </a:solidFill>
              <a:latin typeface="Open Sans"/>
              <a:ea typeface="Open Sans"/>
              <a:cs typeface="Open Sans"/>
              <a:sym typeface="Open Sans"/>
            </a:endParaRPr>
          </a:p>
        </p:txBody>
      </p:sp>
      <p:sp>
        <p:nvSpPr>
          <p:cNvPr id="2973" name="Google Shape;2973;p329"/>
          <p:cNvSpPr/>
          <p:nvPr/>
        </p:nvSpPr>
        <p:spPr>
          <a:xfrm>
            <a:off x="8629984" y="1621017"/>
            <a:ext cx="1022000" cy="577200"/>
          </a:xfrm>
          <a:prstGeom prst="rect">
            <a:avLst/>
          </a:prstGeom>
          <a:solidFill>
            <a:srgbClr val="0000FF"/>
          </a:solidFill>
          <a:ln>
            <a:noFill/>
          </a:ln>
        </p:spPr>
        <p:txBody>
          <a:bodyPr spcFirstLastPara="1" wrap="square" lIns="45733" tIns="45733" rIns="45733" bIns="45733" anchor="ctr" anchorCtr="0">
            <a:noAutofit/>
          </a:bodyPr>
          <a:lstStyle/>
          <a:p>
            <a:pPr algn="ctr"/>
            <a:r>
              <a:rPr lang="en" sz="1067" b="1">
                <a:solidFill>
                  <a:srgbClr val="FFFFFF"/>
                </a:solidFill>
                <a:latin typeface="Open Sans"/>
                <a:ea typeface="Open Sans"/>
                <a:cs typeface="Open Sans"/>
                <a:sym typeface="Open Sans"/>
              </a:rPr>
              <a:t>Common Logical Architecture</a:t>
            </a:r>
            <a:endParaRPr sz="1067" b="1">
              <a:solidFill>
                <a:srgbClr val="FFFFFF"/>
              </a:solidFill>
              <a:latin typeface="Open Sans"/>
              <a:ea typeface="Open Sans"/>
              <a:cs typeface="Open Sans"/>
              <a:sym typeface="Open Sans"/>
            </a:endParaRPr>
          </a:p>
        </p:txBody>
      </p:sp>
      <p:sp>
        <p:nvSpPr>
          <p:cNvPr id="2974" name="Google Shape;2974;p329"/>
          <p:cNvSpPr txBox="1"/>
          <p:nvPr/>
        </p:nvSpPr>
        <p:spPr>
          <a:xfrm>
            <a:off x="2801233" y="2531367"/>
            <a:ext cx="2617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ESTABLISH CHAMPIONS</a:t>
            </a:r>
            <a:endParaRPr sz="933" b="1">
              <a:solidFill>
                <a:srgbClr val="2A2B33"/>
              </a:solidFill>
              <a:latin typeface="Open Sans"/>
              <a:ea typeface="Open Sans"/>
              <a:cs typeface="Open Sans"/>
              <a:sym typeface="Open Sans"/>
            </a:endParaRPr>
          </a:p>
        </p:txBody>
      </p:sp>
      <p:sp>
        <p:nvSpPr>
          <p:cNvPr id="2975" name="Google Shape;2975;p329"/>
          <p:cNvSpPr txBox="1"/>
          <p:nvPr/>
        </p:nvSpPr>
        <p:spPr>
          <a:xfrm>
            <a:off x="9036400" y="2552551"/>
            <a:ext cx="2617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EXTENDING TO ADVANCED SCENARIOS</a:t>
            </a:r>
            <a:endParaRPr sz="933" b="1">
              <a:solidFill>
                <a:srgbClr val="2A2B33"/>
              </a:solidFill>
              <a:latin typeface="Open Sans"/>
              <a:ea typeface="Open Sans"/>
              <a:cs typeface="Open Sans"/>
              <a:sym typeface="Open Sans"/>
            </a:endParaRPr>
          </a:p>
        </p:txBody>
      </p:sp>
      <p:sp>
        <p:nvSpPr>
          <p:cNvPr id="2976" name="Google Shape;2976;p329"/>
          <p:cNvSpPr txBox="1"/>
          <p:nvPr/>
        </p:nvSpPr>
        <p:spPr>
          <a:xfrm>
            <a:off x="580700" y="1810600"/>
            <a:ext cx="2617600" cy="180000"/>
          </a:xfrm>
          <a:prstGeom prst="rect">
            <a:avLst/>
          </a:prstGeom>
          <a:noFill/>
          <a:ln>
            <a:noFill/>
          </a:ln>
        </p:spPr>
        <p:txBody>
          <a:bodyPr spcFirstLastPara="1" wrap="square" lIns="45733" tIns="45733" rIns="45733" bIns="45733" anchor="ctr" anchorCtr="0">
            <a:noAutofit/>
          </a:bodyPr>
          <a:lstStyle/>
          <a:p>
            <a:r>
              <a:rPr lang="en" sz="1200" b="1">
                <a:solidFill>
                  <a:srgbClr val="999999"/>
                </a:solidFill>
                <a:latin typeface="Open Sans"/>
                <a:ea typeface="Open Sans"/>
                <a:cs typeface="Open Sans"/>
                <a:sym typeface="Open Sans"/>
              </a:rPr>
              <a:t>MILESTONES</a:t>
            </a:r>
            <a:endParaRPr sz="1200" b="1">
              <a:solidFill>
                <a:srgbClr val="999999"/>
              </a:solidFill>
              <a:latin typeface="Open Sans"/>
              <a:ea typeface="Open Sans"/>
              <a:cs typeface="Open Sans"/>
              <a:sym typeface="Open Sans"/>
            </a:endParaRPr>
          </a:p>
        </p:txBody>
      </p:sp>
      <p:sp>
        <p:nvSpPr>
          <p:cNvPr id="2977" name="Google Shape;2977;p329"/>
          <p:cNvSpPr txBox="1"/>
          <p:nvPr/>
        </p:nvSpPr>
        <p:spPr>
          <a:xfrm>
            <a:off x="580700" y="2852700"/>
            <a:ext cx="2617600" cy="180000"/>
          </a:xfrm>
          <a:prstGeom prst="rect">
            <a:avLst/>
          </a:prstGeom>
          <a:noFill/>
          <a:ln>
            <a:noFill/>
          </a:ln>
        </p:spPr>
        <p:txBody>
          <a:bodyPr spcFirstLastPara="1" wrap="square" lIns="45733" tIns="45733" rIns="45733" bIns="45733" anchor="ctr" anchorCtr="0">
            <a:noAutofit/>
          </a:bodyPr>
          <a:lstStyle/>
          <a:p>
            <a:r>
              <a:rPr lang="en" sz="1200" b="1">
                <a:solidFill>
                  <a:srgbClr val="999999"/>
                </a:solidFill>
                <a:latin typeface="Open Sans"/>
                <a:ea typeface="Open Sans"/>
                <a:cs typeface="Open Sans"/>
                <a:sym typeface="Open Sans"/>
              </a:rPr>
              <a:t>AUDIENCES</a:t>
            </a:r>
            <a:endParaRPr sz="1200" b="1">
              <a:solidFill>
                <a:srgbClr val="999999"/>
              </a:solidFill>
              <a:latin typeface="Open Sans"/>
              <a:ea typeface="Open Sans"/>
              <a:cs typeface="Open Sans"/>
              <a:sym typeface="Open Sans"/>
            </a:endParaRPr>
          </a:p>
        </p:txBody>
      </p:sp>
      <p:sp>
        <p:nvSpPr>
          <p:cNvPr id="2978" name="Google Shape;2978;p329"/>
          <p:cNvSpPr/>
          <p:nvPr/>
        </p:nvSpPr>
        <p:spPr>
          <a:xfrm>
            <a:off x="2839200" y="2732567"/>
            <a:ext cx="8214800" cy="316400"/>
          </a:xfrm>
          <a:prstGeom prst="chevron">
            <a:avLst>
              <a:gd name="adj" fmla="val 50000"/>
            </a:avLst>
          </a:prstGeom>
          <a:solidFill>
            <a:srgbClr val="434343"/>
          </a:solidFill>
          <a:ln>
            <a:noFill/>
          </a:ln>
        </p:spPr>
        <p:txBody>
          <a:bodyPr spcFirstLastPara="1" wrap="square" lIns="121900" tIns="121900" rIns="121900" bIns="121900" anchor="ctr" anchorCtr="0">
            <a:noAutofit/>
          </a:bodyPr>
          <a:lstStyle/>
          <a:p>
            <a:r>
              <a:rPr lang="en" sz="1333">
                <a:solidFill>
                  <a:srgbClr val="FFFFFF"/>
                </a:solidFill>
              </a:rPr>
              <a:t>Practitioner:  Devops, Secops, IT Infrastructure, Admin, ...</a:t>
            </a:r>
            <a:endParaRPr sz="1333">
              <a:solidFill>
                <a:srgbClr val="FFFFFF"/>
              </a:solidFill>
            </a:endParaRPr>
          </a:p>
        </p:txBody>
      </p:sp>
      <p:sp>
        <p:nvSpPr>
          <p:cNvPr id="2979" name="Google Shape;2979;p329"/>
          <p:cNvSpPr/>
          <p:nvPr/>
        </p:nvSpPr>
        <p:spPr>
          <a:xfrm>
            <a:off x="4576733" y="3097013"/>
            <a:ext cx="6477200" cy="316400"/>
          </a:xfrm>
          <a:prstGeom prst="chevron">
            <a:avLst>
              <a:gd name="adj" fmla="val 50000"/>
            </a:avLst>
          </a:prstGeom>
          <a:solidFill>
            <a:srgbClr val="434343"/>
          </a:solidFill>
          <a:ln>
            <a:noFill/>
          </a:ln>
        </p:spPr>
        <p:txBody>
          <a:bodyPr spcFirstLastPara="1" wrap="square" lIns="121900" tIns="121900" rIns="121900" bIns="121900" anchor="ctr" anchorCtr="0">
            <a:noAutofit/>
          </a:bodyPr>
          <a:lstStyle/>
          <a:p>
            <a:r>
              <a:rPr lang="en" sz="1333">
                <a:solidFill>
                  <a:srgbClr val="FFFFFF"/>
                </a:solidFill>
              </a:rPr>
              <a:t>Decision Maker:  Director, VP, CISO, CIO, ...</a:t>
            </a:r>
            <a:endParaRPr sz="1333">
              <a:solidFill>
                <a:srgbClr val="FFFFFF"/>
              </a:solidFill>
            </a:endParaRPr>
          </a:p>
        </p:txBody>
      </p:sp>
      <p:sp>
        <p:nvSpPr>
          <p:cNvPr id="2980" name="Google Shape;2980;p329"/>
          <p:cNvSpPr txBox="1"/>
          <p:nvPr/>
        </p:nvSpPr>
        <p:spPr>
          <a:xfrm>
            <a:off x="580700" y="3481629"/>
            <a:ext cx="2617600" cy="180000"/>
          </a:xfrm>
          <a:prstGeom prst="rect">
            <a:avLst/>
          </a:prstGeom>
          <a:noFill/>
          <a:ln>
            <a:noFill/>
          </a:ln>
        </p:spPr>
        <p:txBody>
          <a:bodyPr spcFirstLastPara="1" wrap="square" lIns="45733" tIns="45733" rIns="45733" bIns="45733" anchor="ctr" anchorCtr="0">
            <a:noAutofit/>
          </a:bodyPr>
          <a:lstStyle/>
          <a:p>
            <a:r>
              <a:rPr lang="en" sz="1200" b="1">
                <a:solidFill>
                  <a:srgbClr val="999999"/>
                </a:solidFill>
                <a:latin typeface="Open Sans"/>
                <a:ea typeface="Open Sans"/>
                <a:cs typeface="Open Sans"/>
                <a:sym typeface="Open Sans"/>
              </a:rPr>
              <a:t>SCENARIOS</a:t>
            </a:r>
            <a:endParaRPr sz="1200" b="1">
              <a:solidFill>
                <a:srgbClr val="999999"/>
              </a:solidFill>
              <a:latin typeface="Open Sans"/>
              <a:ea typeface="Open Sans"/>
              <a:cs typeface="Open Sans"/>
              <a:sym typeface="Open Sans"/>
            </a:endParaRPr>
          </a:p>
        </p:txBody>
      </p:sp>
      <p:cxnSp>
        <p:nvCxnSpPr>
          <p:cNvPr id="2981" name="Google Shape;2981;p329"/>
          <p:cNvCxnSpPr/>
          <p:nvPr/>
        </p:nvCxnSpPr>
        <p:spPr>
          <a:xfrm>
            <a:off x="3136335" y="6082841"/>
            <a:ext cx="1858800" cy="0"/>
          </a:xfrm>
          <a:prstGeom prst="straightConnector1">
            <a:avLst/>
          </a:prstGeom>
          <a:noFill/>
          <a:ln w="9525" cap="flat" cmpd="sng">
            <a:solidFill>
              <a:srgbClr val="5B44DF"/>
            </a:solidFill>
            <a:prstDash val="solid"/>
            <a:miter lim="400000"/>
            <a:headEnd type="oval" w="med" len="med"/>
            <a:tailEnd type="none" w="sm" len="sm"/>
          </a:ln>
        </p:spPr>
      </p:cxnSp>
      <p:cxnSp>
        <p:nvCxnSpPr>
          <p:cNvPr id="2982" name="Google Shape;2982;p329"/>
          <p:cNvCxnSpPr/>
          <p:nvPr/>
        </p:nvCxnSpPr>
        <p:spPr>
          <a:xfrm>
            <a:off x="6974033" y="4640472"/>
            <a:ext cx="2230000" cy="0"/>
          </a:xfrm>
          <a:prstGeom prst="straightConnector1">
            <a:avLst/>
          </a:prstGeom>
          <a:noFill/>
          <a:ln w="9525" cap="flat" cmpd="sng">
            <a:solidFill>
              <a:srgbClr val="B9346F"/>
            </a:solidFill>
            <a:prstDash val="solid"/>
            <a:miter lim="400000"/>
            <a:headEnd type="oval" w="med" len="med"/>
            <a:tailEnd type="oval" w="med" len="med"/>
          </a:ln>
        </p:spPr>
      </p:cxnSp>
      <p:cxnSp>
        <p:nvCxnSpPr>
          <p:cNvPr id="2983" name="Google Shape;2983;p329"/>
          <p:cNvCxnSpPr/>
          <p:nvPr/>
        </p:nvCxnSpPr>
        <p:spPr>
          <a:xfrm>
            <a:off x="4202633" y="4637569"/>
            <a:ext cx="1549600" cy="0"/>
          </a:xfrm>
          <a:prstGeom prst="straightConnector1">
            <a:avLst/>
          </a:prstGeom>
          <a:noFill/>
          <a:ln w="9525" cap="flat" cmpd="sng">
            <a:solidFill>
              <a:srgbClr val="B9346F"/>
            </a:solidFill>
            <a:prstDash val="solid"/>
            <a:miter lim="400000"/>
            <a:headEnd type="oval" w="med" len="med"/>
            <a:tailEnd type="none" w="sm" len="sm"/>
          </a:ln>
        </p:spPr>
      </p:cxnSp>
      <p:cxnSp>
        <p:nvCxnSpPr>
          <p:cNvPr id="2984" name="Google Shape;2984;p329"/>
          <p:cNvCxnSpPr/>
          <p:nvPr/>
        </p:nvCxnSpPr>
        <p:spPr>
          <a:xfrm>
            <a:off x="5752401" y="4640460"/>
            <a:ext cx="1234400" cy="0"/>
          </a:xfrm>
          <a:prstGeom prst="straightConnector1">
            <a:avLst/>
          </a:prstGeom>
          <a:noFill/>
          <a:ln w="9525" cap="flat" cmpd="sng">
            <a:solidFill>
              <a:srgbClr val="B9346F"/>
            </a:solidFill>
            <a:prstDash val="solid"/>
            <a:miter lim="400000"/>
            <a:headEnd type="oval" w="med" len="med"/>
            <a:tailEnd type="none" w="sm" len="sm"/>
          </a:ln>
        </p:spPr>
      </p:cxnSp>
      <p:cxnSp>
        <p:nvCxnSpPr>
          <p:cNvPr id="2985" name="Google Shape;2985;p329"/>
          <p:cNvCxnSpPr/>
          <p:nvPr/>
        </p:nvCxnSpPr>
        <p:spPr>
          <a:xfrm>
            <a:off x="4995140" y="6082859"/>
            <a:ext cx="3205600" cy="0"/>
          </a:xfrm>
          <a:prstGeom prst="straightConnector1">
            <a:avLst/>
          </a:prstGeom>
          <a:noFill/>
          <a:ln w="9525" cap="flat" cmpd="sng">
            <a:solidFill>
              <a:srgbClr val="5B44DF"/>
            </a:solidFill>
            <a:prstDash val="solid"/>
            <a:miter lim="400000"/>
            <a:headEnd type="oval" w="med" len="med"/>
            <a:tailEnd type="oval" w="med" len="med"/>
          </a:ln>
        </p:spPr>
      </p:cxnSp>
      <p:cxnSp>
        <p:nvCxnSpPr>
          <p:cNvPr id="2986" name="Google Shape;2986;p329"/>
          <p:cNvCxnSpPr/>
          <p:nvPr/>
        </p:nvCxnSpPr>
        <p:spPr>
          <a:xfrm>
            <a:off x="3804000" y="5346303"/>
            <a:ext cx="3524400" cy="0"/>
          </a:xfrm>
          <a:prstGeom prst="straightConnector1">
            <a:avLst/>
          </a:prstGeom>
          <a:noFill/>
          <a:ln w="9525" cap="flat" cmpd="sng">
            <a:solidFill>
              <a:srgbClr val="000000"/>
            </a:solidFill>
            <a:prstDash val="solid"/>
            <a:miter lim="400000"/>
            <a:headEnd type="oval" w="med" len="med"/>
            <a:tailEnd type="none" w="sm" len="sm"/>
          </a:ln>
        </p:spPr>
      </p:cxnSp>
      <p:cxnSp>
        <p:nvCxnSpPr>
          <p:cNvPr id="2987" name="Google Shape;2987;p329"/>
          <p:cNvCxnSpPr/>
          <p:nvPr/>
        </p:nvCxnSpPr>
        <p:spPr>
          <a:xfrm>
            <a:off x="7026900" y="5346303"/>
            <a:ext cx="2506000" cy="0"/>
          </a:xfrm>
          <a:prstGeom prst="straightConnector1">
            <a:avLst/>
          </a:prstGeom>
          <a:noFill/>
          <a:ln w="9525" cap="flat" cmpd="sng">
            <a:solidFill>
              <a:srgbClr val="000000"/>
            </a:solidFill>
            <a:prstDash val="solid"/>
            <a:miter lim="400000"/>
            <a:headEnd type="oval" w="med" len="med"/>
            <a:tailEnd type="oval" w="med" len="med"/>
          </a:ln>
        </p:spPr>
      </p:cxnSp>
      <p:cxnSp>
        <p:nvCxnSpPr>
          <p:cNvPr id="2988" name="Google Shape;2988;p329"/>
          <p:cNvCxnSpPr/>
          <p:nvPr/>
        </p:nvCxnSpPr>
        <p:spPr>
          <a:xfrm>
            <a:off x="5717133" y="3920212"/>
            <a:ext cx="3815600" cy="0"/>
          </a:xfrm>
          <a:prstGeom prst="straightConnector1">
            <a:avLst/>
          </a:prstGeom>
          <a:noFill/>
          <a:ln w="9525" cap="flat" cmpd="sng">
            <a:solidFill>
              <a:srgbClr val="53B882"/>
            </a:solidFill>
            <a:prstDash val="solid"/>
            <a:miter lim="400000"/>
            <a:headEnd type="oval" w="med" len="med"/>
            <a:tailEnd type="oval" w="med" len="med"/>
          </a:ln>
        </p:spPr>
      </p:cxnSp>
      <p:sp>
        <p:nvSpPr>
          <p:cNvPr id="2989" name="Google Shape;2989;p329"/>
          <p:cNvSpPr txBox="1"/>
          <p:nvPr/>
        </p:nvSpPr>
        <p:spPr>
          <a:xfrm>
            <a:off x="3183629" y="6149487"/>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Infrastructure as Code</a:t>
            </a:r>
            <a:endParaRPr sz="933" b="1">
              <a:solidFill>
                <a:srgbClr val="2A2B33"/>
              </a:solidFill>
              <a:latin typeface="Open Sans"/>
              <a:ea typeface="Open Sans"/>
              <a:cs typeface="Open Sans"/>
              <a:sym typeface="Open Sans"/>
            </a:endParaRPr>
          </a:p>
        </p:txBody>
      </p:sp>
      <p:sp>
        <p:nvSpPr>
          <p:cNvPr id="2990" name="Google Shape;2990;p329"/>
          <p:cNvSpPr txBox="1"/>
          <p:nvPr/>
        </p:nvSpPr>
        <p:spPr>
          <a:xfrm>
            <a:off x="5034953" y="6149483"/>
            <a:ext cx="15908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Compliance &amp; Governance</a:t>
            </a:r>
            <a:endParaRPr sz="933" b="1">
              <a:solidFill>
                <a:srgbClr val="2A2B33"/>
              </a:solidFill>
              <a:latin typeface="Open Sans"/>
              <a:ea typeface="Open Sans"/>
              <a:cs typeface="Open Sans"/>
              <a:sym typeface="Open Sans"/>
            </a:endParaRPr>
          </a:p>
        </p:txBody>
      </p:sp>
      <p:sp>
        <p:nvSpPr>
          <p:cNvPr id="2991" name="Google Shape;2991;p329"/>
          <p:cNvSpPr txBox="1"/>
          <p:nvPr/>
        </p:nvSpPr>
        <p:spPr>
          <a:xfrm>
            <a:off x="7412696" y="6139667"/>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Self Service Infra</a:t>
            </a:r>
            <a:endParaRPr sz="933" b="1">
              <a:solidFill>
                <a:srgbClr val="2A2B33"/>
              </a:solidFill>
              <a:latin typeface="Open Sans"/>
              <a:ea typeface="Open Sans"/>
              <a:cs typeface="Open Sans"/>
              <a:sym typeface="Open Sans"/>
            </a:endParaRPr>
          </a:p>
        </p:txBody>
      </p:sp>
      <p:sp>
        <p:nvSpPr>
          <p:cNvPr id="2992" name="Google Shape;2992;p329"/>
          <p:cNvSpPr txBox="1"/>
          <p:nvPr/>
        </p:nvSpPr>
        <p:spPr>
          <a:xfrm>
            <a:off x="3892120" y="5411905"/>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Secrets Management</a:t>
            </a:r>
            <a:endParaRPr sz="933" b="1">
              <a:solidFill>
                <a:srgbClr val="2A2B33"/>
              </a:solidFill>
              <a:latin typeface="Open Sans"/>
              <a:ea typeface="Open Sans"/>
              <a:cs typeface="Open Sans"/>
              <a:sym typeface="Open Sans"/>
            </a:endParaRPr>
          </a:p>
        </p:txBody>
      </p:sp>
      <p:sp>
        <p:nvSpPr>
          <p:cNvPr id="2993" name="Google Shape;2993;p329"/>
          <p:cNvSpPr txBox="1"/>
          <p:nvPr/>
        </p:nvSpPr>
        <p:spPr>
          <a:xfrm>
            <a:off x="7116513" y="5424023"/>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Encryption as a Service</a:t>
            </a:r>
            <a:endParaRPr sz="933" b="1">
              <a:solidFill>
                <a:srgbClr val="2A2B33"/>
              </a:solidFill>
              <a:latin typeface="Open Sans"/>
              <a:ea typeface="Open Sans"/>
              <a:cs typeface="Open Sans"/>
              <a:sym typeface="Open Sans"/>
            </a:endParaRPr>
          </a:p>
        </p:txBody>
      </p:sp>
      <p:sp>
        <p:nvSpPr>
          <p:cNvPr id="2994" name="Google Shape;2994;p329"/>
          <p:cNvSpPr txBox="1"/>
          <p:nvPr/>
        </p:nvSpPr>
        <p:spPr>
          <a:xfrm>
            <a:off x="9449553" y="5424039"/>
            <a:ext cx="15908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Advanced Data Protection</a:t>
            </a:r>
            <a:endParaRPr sz="933" b="1">
              <a:solidFill>
                <a:srgbClr val="2A2B33"/>
              </a:solidFill>
              <a:latin typeface="Open Sans"/>
              <a:ea typeface="Open Sans"/>
              <a:cs typeface="Open Sans"/>
              <a:sym typeface="Open Sans"/>
            </a:endParaRPr>
          </a:p>
        </p:txBody>
      </p:sp>
      <p:sp>
        <p:nvSpPr>
          <p:cNvPr id="2995" name="Google Shape;2995;p329"/>
          <p:cNvSpPr txBox="1"/>
          <p:nvPr/>
        </p:nvSpPr>
        <p:spPr>
          <a:xfrm>
            <a:off x="4309867" y="4713921"/>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Common Service Registry</a:t>
            </a:r>
            <a:endParaRPr sz="933" b="1">
              <a:solidFill>
                <a:srgbClr val="2A2B33"/>
              </a:solidFill>
              <a:latin typeface="Open Sans"/>
              <a:ea typeface="Open Sans"/>
              <a:cs typeface="Open Sans"/>
              <a:sym typeface="Open Sans"/>
            </a:endParaRPr>
          </a:p>
        </p:txBody>
      </p:sp>
      <p:sp>
        <p:nvSpPr>
          <p:cNvPr id="2996" name="Google Shape;2996;p329"/>
          <p:cNvSpPr txBox="1"/>
          <p:nvPr/>
        </p:nvSpPr>
        <p:spPr>
          <a:xfrm>
            <a:off x="5831733" y="4713936"/>
            <a:ext cx="911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Health Monitoring</a:t>
            </a:r>
            <a:endParaRPr sz="933" b="1">
              <a:solidFill>
                <a:srgbClr val="2A2B33"/>
              </a:solidFill>
              <a:latin typeface="Open Sans"/>
              <a:ea typeface="Open Sans"/>
              <a:cs typeface="Open Sans"/>
              <a:sym typeface="Open Sans"/>
            </a:endParaRPr>
          </a:p>
        </p:txBody>
      </p:sp>
      <p:sp>
        <p:nvSpPr>
          <p:cNvPr id="2997" name="Google Shape;2997;p329"/>
          <p:cNvSpPr txBox="1"/>
          <p:nvPr/>
        </p:nvSpPr>
        <p:spPr>
          <a:xfrm>
            <a:off x="7074887" y="4713939"/>
            <a:ext cx="2049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Network Infrastructure Automation</a:t>
            </a:r>
            <a:endParaRPr sz="933" b="1">
              <a:solidFill>
                <a:srgbClr val="2A2B33"/>
              </a:solidFill>
              <a:latin typeface="Open Sans"/>
              <a:ea typeface="Open Sans"/>
              <a:cs typeface="Open Sans"/>
              <a:sym typeface="Open Sans"/>
            </a:endParaRPr>
          </a:p>
        </p:txBody>
      </p:sp>
      <p:sp>
        <p:nvSpPr>
          <p:cNvPr id="2998" name="Google Shape;2998;p329"/>
          <p:cNvSpPr txBox="1"/>
          <p:nvPr/>
        </p:nvSpPr>
        <p:spPr>
          <a:xfrm>
            <a:off x="9118467" y="4713921"/>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Service Mesh</a:t>
            </a:r>
            <a:endParaRPr sz="933" b="1">
              <a:solidFill>
                <a:srgbClr val="2A2B33"/>
              </a:solidFill>
              <a:latin typeface="Open Sans"/>
              <a:ea typeface="Open Sans"/>
              <a:cs typeface="Open Sans"/>
              <a:sym typeface="Open Sans"/>
            </a:endParaRPr>
          </a:p>
        </p:txBody>
      </p:sp>
      <p:sp>
        <p:nvSpPr>
          <p:cNvPr id="2999" name="Google Shape;2999;p329"/>
          <p:cNvSpPr txBox="1"/>
          <p:nvPr/>
        </p:nvSpPr>
        <p:spPr>
          <a:xfrm>
            <a:off x="5752400" y="3957803"/>
            <a:ext cx="19840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Container Orchestration</a:t>
            </a:r>
            <a:endParaRPr sz="933" b="1">
              <a:solidFill>
                <a:srgbClr val="2A2B33"/>
              </a:solidFill>
              <a:latin typeface="Open Sans"/>
              <a:ea typeface="Open Sans"/>
              <a:cs typeface="Open Sans"/>
              <a:sym typeface="Open Sans"/>
            </a:endParaRPr>
          </a:p>
        </p:txBody>
      </p:sp>
      <p:sp>
        <p:nvSpPr>
          <p:cNvPr id="3000" name="Google Shape;3000;p329"/>
          <p:cNvSpPr txBox="1"/>
          <p:nvPr/>
        </p:nvSpPr>
        <p:spPr>
          <a:xfrm>
            <a:off x="9300867" y="4012087"/>
            <a:ext cx="2049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Heterogeneous Workload Orchestration</a:t>
            </a:r>
            <a:endParaRPr sz="933" b="1">
              <a:solidFill>
                <a:srgbClr val="2A2B33"/>
              </a:solidFill>
              <a:latin typeface="Open Sans"/>
              <a:ea typeface="Open Sans"/>
              <a:cs typeface="Open Sans"/>
              <a:sym typeface="Open Sans"/>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330"/>
          <p:cNvSpPr/>
          <p:nvPr/>
        </p:nvSpPr>
        <p:spPr>
          <a:xfrm>
            <a:off x="2786867" y="2455700"/>
            <a:ext cx="1775600" cy="41624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6" name="Google Shape;3006;p330"/>
          <p:cNvSpPr/>
          <p:nvPr/>
        </p:nvSpPr>
        <p:spPr>
          <a:xfrm>
            <a:off x="5315600" y="2186833"/>
            <a:ext cx="501200" cy="4360400"/>
          </a:xfrm>
          <a:prstGeom prst="rect">
            <a:avLst/>
          </a:prstGeom>
          <a:solidFill>
            <a:srgbClr val="C9DAF8"/>
          </a:solidFill>
          <a:ln>
            <a:noFill/>
          </a:ln>
        </p:spPr>
        <p:txBody>
          <a:bodyPr spcFirstLastPara="1" wrap="square" lIns="121900" tIns="121900" rIns="121900" bIns="121900" anchor="ctr" anchorCtr="0">
            <a:noAutofit/>
          </a:bodyPr>
          <a:lstStyle/>
          <a:p>
            <a:endParaRPr sz="2400"/>
          </a:p>
        </p:txBody>
      </p:sp>
      <p:pic>
        <p:nvPicPr>
          <p:cNvPr id="3007" name="Google Shape;3007;p330" descr="Image"/>
          <p:cNvPicPr preferRelativeResize="0"/>
          <p:nvPr/>
        </p:nvPicPr>
        <p:blipFill rotWithShape="1">
          <a:blip r:embed="rId3">
            <a:alphaModFix/>
          </a:blip>
          <a:srcRect/>
          <a:stretch/>
        </p:blipFill>
        <p:spPr>
          <a:xfrm>
            <a:off x="11119653" y="615986"/>
            <a:ext cx="386548" cy="409281"/>
          </a:xfrm>
          <a:prstGeom prst="rect">
            <a:avLst/>
          </a:prstGeom>
          <a:noFill/>
          <a:ln>
            <a:noFill/>
          </a:ln>
        </p:spPr>
      </p:pic>
      <p:sp>
        <p:nvSpPr>
          <p:cNvPr id="3008" name="Google Shape;3008;p330"/>
          <p:cNvSpPr txBox="1">
            <a:spLocks noGrp="1"/>
          </p:cNvSpPr>
          <p:nvPr>
            <p:ph type="body" idx="4294967295"/>
          </p:nvPr>
        </p:nvSpPr>
        <p:spPr>
          <a:xfrm>
            <a:off x="609600" y="609633"/>
            <a:ext cx="11166400" cy="1272400"/>
          </a:xfrm>
          <a:prstGeom prst="rect">
            <a:avLst/>
          </a:prstGeom>
          <a:noFill/>
          <a:ln>
            <a:noFill/>
          </a:ln>
        </p:spPr>
        <p:txBody>
          <a:bodyPr spcFirstLastPara="1" vert="horz" wrap="square" lIns="0" tIns="0" rIns="0" bIns="0" rtlCol="0" anchor="t" anchorCtr="0">
            <a:noAutofit/>
          </a:bodyPr>
          <a:lstStyle/>
          <a:p>
            <a:pPr marL="0" indent="0">
              <a:lnSpc>
                <a:spcPct val="100000"/>
              </a:lnSpc>
              <a:spcBef>
                <a:spcPts val="0"/>
              </a:spcBef>
              <a:buClr>
                <a:srgbClr val="000000"/>
              </a:buClr>
              <a:buSzPts val="2900"/>
              <a:buNone/>
            </a:pPr>
            <a:r>
              <a:rPr lang="en" sz="3867" b="1">
                <a:solidFill>
                  <a:srgbClr val="000000"/>
                </a:solidFill>
              </a:rPr>
              <a:t>Unlocking the Customer Journey to COM</a:t>
            </a:r>
            <a:endParaRPr sz="3867" b="1">
              <a:solidFill>
                <a:srgbClr val="000000"/>
              </a:solidFill>
            </a:endParaRPr>
          </a:p>
          <a:p>
            <a:pPr marL="0" indent="0">
              <a:lnSpc>
                <a:spcPct val="100000"/>
              </a:lnSpc>
              <a:spcBef>
                <a:spcPts val="0"/>
              </a:spcBef>
              <a:buClr>
                <a:srgbClr val="000000"/>
              </a:buClr>
              <a:buSzPts val="2900"/>
              <a:buNone/>
            </a:pPr>
            <a:endParaRPr sz="3867" b="1">
              <a:solidFill>
                <a:srgbClr val="000000"/>
              </a:solidFill>
            </a:endParaRPr>
          </a:p>
          <a:p>
            <a:pPr marL="0" indent="0">
              <a:lnSpc>
                <a:spcPct val="100000"/>
              </a:lnSpc>
              <a:spcBef>
                <a:spcPts val="1067"/>
              </a:spcBef>
              <a:buClr>
                <a:srgbClr val="000000"/>
              </a:buClr>
              <a:buSzPts val="1800"/>
              <a:buNone/>
            </a:pPr>
            <a:endParaRPr sz="3867" b="1">
              <a:solidFill>
                <a:srgbClr val="000000"/>
              </a:solidFill>
            </a:endParaRPr>
          </a:p>
        </p:txBody>
      </p:sp>
      <p:grpSp>
        <p:nvGrpSpPr>
          <p:cNvPr id="3009" name="Google Shape;3009;p330"/>
          <p:cNvGrpSpPr/>
          <p:nvPr/>
        </p:nvGrpSpPr>
        <p:grpSpPr>
          <a:xfrm>
            <a:off x="609578" y="4619108"/>
            <a:ext cx="1021791" cy="299131"/>
            <a:chOff x="87" y="0"/>
            <a:chExt cx="2865906" cy="838998"/>
          </a:xfrm>
        </p:grpSpPr>
        <p:sp>
          <p:nvSpPr>
            <p:cNvPr id="3010" name="Google Shape;3010;p330"/>
            <p:cNvSpPr/>
            <p:nvPr/>
          </p:nvSpPr>
          <p:spPr>
            <a:xfrm>
              <a:off x="1160565" y="166110"/>
              <a:ext cx="1705428" cy="479358"/>
            </a:xfrm>
            <a:custGeom>
              <a:avLst/>
              <a:gdLst/>
              <a:ahLst/>
              <a:cxnLst/>
              <a:rect l="l" t="t" r="r" b="b"/>
              <a:pathLst>
                <a:path w="21600" h="21600" extrusionOk="0">
                  <a:moveTo>
                    <a:pt x="20558" y="21291"/>
                  </a:moveTo>
                  <a:lnTo>
                    <a:pt x="20558" y="515"/>
                  </a:lnTo>
                  <a:lnTo>
                    <a:pt x="21600" y="0"/>
                  </a:lnTo>
                  <a:lnTo>
                    <a:pt x="21600" y="21291"/>
                  </a:lnTo>
                  <a:close/>
                  <a:moveTo>
                    <a:pt x="17208" y="6526"/>
                  </a:moveTo>
                  <a:lnTo>
                    <a:pt x="17208" y="16825"/>
                  </a:lnTo>
                  <a:cubicBezTo>
                    <a:pt x="17208" y="17618"/>
                    <a:pt x="17304" y="18030"/>
                    <a:pt x="17546" y="18030"/>
                  </a:cubicBezTo>
                  <a:cubicBezTo>
                    <a:pt x="17797" y="18030"/>
                    <a:pt x="18251" y="17479"/>
                    <a:pt x="18627" y="16793"/>
                  </a:cubicBezTo>
                  <a:lnTo>
                    <a:pt x="18627" y="6526"/>
                  </a:lnTo>
                  <a:lnTo>
                    <a:pt x="19669" y="6526"/>
                  </a:lnTo>
                  <a:lnTo>
                    <a:pt x="19669" y="21291"/>
                  </a:lnTo>
                  <a:lnTo>
                    <a:pt x="18868" y="21291"/>
                  </a:lnTo>
                  <a:lnTo>
                    <a:pt x="18772" y="20055"/>
                  </a:lnTo>
                  <a:cubicBezTo>
                    <a:pt x="18251" y="20946"/>
                    <a:pt x="17594" y="21600"/>
                    <a:pt x="17112" y="21600"/>
                  </a:cubicBezTo>
                  <a:cubicBezTo>
                    <a:pt x="16417" y="21600"/>
                    <a:pt x="16176" y="19884"/>
                    <a:pt x="16176" y="17237"/>
                  </a:cubicBezTo>
                  <a:lnTo>
                    <a:pt x="16176" y="6526"/>
                  </a:lnTo>
                  <a:close/>
                  <a:moveTo>
                    <a:pt x="13994" y="21600"/>
                  </a:moveTo>
                  <a:cubicBezTo>
                    <a:pt x="13551" y="21600"/>
                    <a:pt x="12952" y="21224"/>
                    <a:pt x="12566" y="20740"/>
                  </a:cubicBezTo>
                  <a:lnTo>
                    <a:pt x="12711" y="17927"/>
                  </a:lnTo>
                  <a:cubicBezTo>
                    <a:pt x="13059" y="18303"/>
                    <a:pt x="13522" y="18577"/>
                    <a:pt x="13946" y="18577"/>
                  </a:cubicBezTo>
                  <a:cubicBezTo>
                    <a:pt x="14400" y="18577"/>
                    <a:pt x="14468" y="18200"/>
                    <a:pt x="14468" y="17067"/>
                  </a:cubicBezTo>
                  <a:cubicBezTo>
                    <a:pt x="14468" y="16175"/>
                    <a:pt x="14419" y="15727"/>
                    <a:pt x="13744" y="15145"/>
                  </a:cubicBezTo>
                  <a:cubicBezTo>
                    <a:pt x="12730" y="14253"/>
                    <a:pt x="12614" y="13358"/>
                    <a:pt x="12614" y="10509"/>
                  </a:cubicBezTo>
                  <a:cubicBezTo>
                    <a:pt x="12614" y="7557"/>
                    <a:pt x="12981" y="6249"/>
                    <a:pt x="14168" y="6249"/>
                  </a:cubicBezTo>
                  <a:cubicBezTo>
                    <a:pt x="14544" y="6249"/>
                    <a:pt x="15047" y="6423"/>
                    <a:pt x="15403" y="6764"/>
                  </a:cubicBezTo>
                  <a:lnTo>
                    <a:pt x="15307" y="9685"/>
                  </a:lnTo>
                  <a:cubicBezTo>
                    <a:pt x="14989" y="9478"/>
                    <a:pt x="14487" y="9272"/>
                    <a:pt x="14168" y="9272"/>
                  </a:cubicBezTo>
                  <a:cubicBezTo>
                    <a:pt x="13715" y="9272"/>
                    <a:pt x="13638" y="9617"/>
                    <a:pt x="13638" y="10544"/>
                  </a:cubicBezTo>
                  <a:cubicBezTo>
                    <a:pt x="13638" y="11709"/>
                    <a:pt x="13667" y="11812"/>
                    <a:pt x="14226" y="12328"/>
                  </a:cubicBezTo>
                  <a:cubicBezTo>
                    <a:pt x="15384" y="13429"/>
                    <a:pt x="15490" y="13976"/>
                    <a:pt x="15490" y="16999"/>
                  </a:cubicBezTo>
                  <a:cubicBezTo>
                    <a:pt x="15490" y="19849"/>
                    <a:pt x="15249" y="21600"/>
                    <a:pt x="13994" y="21600"/>
                  </a:cubicBezTo>
                  <a:close/>
                  <a:moveTo>
                    <a:pt x="10819" y="21291"/>
                  </a:moveTo>
                  <a:lnTo>
                    <a:pt x="10819" y="10988"/>
                  </a:lnTo>
                  <a:cubicBezTo>
                    <a:pt x="10819" y="10200"/>
                    <a:pt x="10723" y="9823"/>
                    <a:pt x="10481" y="9823"/>
                  </a:cubicBezTo>
                  <a:cubicBezTo>
                    <a:pt x="10231" y="9823"/>
                    <a:pt x="9776" y="10370"/>
                    <a:pt x="9410" y="11060"/>
                  </a:cubicBezTo>
                  <a:lnTo>
                    <a:pt x="9410" y="21291"/>
                  </a:lnTo>
                  <a:lnTo>
                    <a:pt x="8368" y="21291"/>
                  </a:lnTo>
                  <a:lnTo>
                    <a:pt x="8368" y="6526"/>
                  </a:lnTo>
                  <a:lnTo>
                    <a:pt x="9159" y="6526"/>
                  </a:lnTo>
                  <a:lnTo>
                    <a:pt x="9265" y="7794"/>
                  </a:lnTo>
                  <a:cubicBezTo>
                    <a:pt x="9776" y="6867"/>
                    <a:pt x="10434" y="6249"/>
                    <a:pt x="10926" y="6249"/>
                  </a:cubicBezTo>
                  <a:cubicBezTo>
                    <a:pt x="11611" y="6249"/>
                    <a:pt x="11861" y="7969"/>
                    <a:pt x="11861" y="10612"/>
                  </a:cubicBezTo>
                  <a:lnTo>
                    <a:pt x="11861" y="21291"/>
                  </a:lnTo>
                  <a:close/>
                  <a:moveTo>
                    <a:pt x="5858" y="9375"/>
                  </a:moveTo>
                  <a:cubicBezTo>
                    <a:pt x="5299" y="9375"/>
                    <a:pt x="5086" y="10267"/>
                    <a:pt x="5086" y="11915"/>
                  </a:cubicBezTo>
                  <a:lnTo>
                    <a:pt x="5086" y="15898"/>
                  </a:lnTo>
                  <a:cubicBezTo>
                    <a:pt x="5086" y="17582"/>
                    <a:pt x="5299" y="18442"/>
                    <a:pt x="5858" y="18442"/>
                  </a:cubicBezTo>
                  <a:cubicBezTo>
                    <a:pt x="6408" y="18442"/>
                    <a:pt x="6621" y="17582"/>
                    <a:pt x="6621" y="15898"/>
                  </a:cubicBezTo>
                  <a:lnTo>
                    <a:pt x="6621" y="11915"/>
                  </a:lnTo>
                  <a:cubicBezTo>
                    <a:pt x="6621" y="10267"/>
                    <a:pt x="6408" y="9375"/>
                    <a:pt x="5858" y="9375"/>
                  </a:cubicBezTo>
                  <a:close/>
                  <a:moveTo>
                    <a:pt x="5858" y="21600"/>
                  </a:moveTo>
                  <a:cubicBezTo>
                    <a:pt x="4430" y="21600"/>
                    <a:pt x="4054" y="18818"/>
                    <a:pt x="4054" y="15763"/>
                  </a:cubicBezTo>
                  <a:lnTo>
                    <a:pt x="4054" y="12054"/>
                  </a:lnTo>
                  <a:cubicBezTo>
                    <a:pt x="4054" y="9031"/>
                    <a:pt x="4430" y="6249"/>
                    <a:pt x="5858" y="6249"/>
                  </a:cubicBezTo>
                  <a:cubicBezTo>
                    <a:pt x="7277" y="6249"/>
                    <a:pt x="7664" y="9031"/>
                    <a:pt x="7664" y="12054"/>
                  </a:cubicBezTo>
                  <a:lnTo>
                    <a:pt x="7664" y="15763"/>
                  </a:lnTo>
                  <a:cubicBezTo>
                    <a:pt x="7664" y="18818"/>
                    <a:pt x="7277" y="21600"/>
                    <a:pt x="5858" y="21600"/>
                  </a:cubicBezTo>
                  <a:close/>
                  <a:moveTo>
                    <a:pt x="0" y="6661"/>
                  </a:moveTo>
                  <a:cubicBezTo>
                    <a:pt x="0" y="2956"/>
                    <a:pt x="599" y="824"/>
                    <a:pt x="2017" y="824"/>
                  </a:cubicBezTo>
                  <a:cubicBezTo>
                    <a:pt x="2548" y="824"/>
                    <a:pt x="3088" y="1066"/>
                    <a:pt x="3562" y="1478"/>
                  </a:cubicBezTo>
                  <a:lnTo>
                    <a:pt x="3436" y="4775"/>
                  </a:lnTo>
                  <a:cubicBezTo>
                    <a:pt x="2973" y="4466"/>
                    <a:pt x="2442" y="4260"/>
                    <a:pt x="2046" y="4260"/>
                  </a:cubicBezTo>
                  <a:cubicBezTo>
                    <a:pt x="1313" y="4260"/>
                    <a:pt x="1071" y="5187"/>
                    <a:pt x="1071" y="7315"/>
                  </a:cubicBezTo>
                  <a:lnTo>
                    <a:pt x="1071" y="15074"/>
                  </a:lnTo>
                  <a:cubicBezTo>
                    <a:pt x="1071" y="17237"/>
                    <a:pt x="1313" y="18133"/>
                    <a:pt x="2046" y="18133"/>
                  </a:cubicBezTo>
                  <a:cubicBezTo>
                    <a:pt x="2442" y="18133"/>
                    <a:pt x="2973" y="17927"/>
                    <a:pt x="3436" y="17618"/>
                  </a:cubicBezTo>
                  <a:lnTo>
                    <a:pt x="3562" y="20914"/>
                  </a:lnTo>
                  <a:cubicBezTo>
                    <a:pt x="3088" y="21358"/>
                    <a:pt x="2548" y="21600"/>
                    <a:pt x="2017" y="21600"/>
                  </a:cubicBezTo>
                  <a:cubicBezTo>
                    <a:pt x="599" y="21600"/>
                    <a:pt x="0" y="19436"/>
                    <a:pt x="0" y="15763"/>
                  </a:cubicBez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011" name="Google Shape;3011;p330"/>
            <p:cNvSpPr/>
            <p:nvPr/>
          </p:nvSpPr>
          <p:spPr>
            <a:xfrm>
              <a:off x="87" y="0"/>
              <a:ext cx="869785" cy="838998"/>
            </a:xfrm>
            <a:custGeom>
              <a:avLst/>
              <a:gdLst/>
              <a:ahLst/>
              <a:cxnLst/>
              <a:rect l="l" t="t" r="r" b="b"/>
              <a:pathLst>
                <a:path w="21552" h="21600" extrusionOk="0">
                  <a:moveTo>
                    <a:pt x="10442" y="19442"/>
                  </a:moveTo>
                  <a:cubicBezTo>
                    <a:pt x="8195" y="19442"/>
                    <a:pt x="6119" y="18539"/>
                    <a:pt x="4532" y="16911"/>
                  </a:cubicBezTo>
                  <a:cubicBezTo>
                    <a:pt x="2963" y="15284"/>
                    <a:pt x="2096" y="13106"/>
                    <a:pt x="2096" y="10810"/>
                  </a:cubicBezTo>
                  <a:cubicBezTo>
                    <a:pt x="2096" y="8494"/>
                    <a:pt x="2963" y="6319"/>
                    <a:pt x="4532" y="4689"/>
                  </a:cubicBezTo>
                  <a:cubicBezTo>
                    <a:pt x="6119" y="3061"/>
                    <a:pt x="8212" y="2178"/>
                    <a:pt x="10442" y="2178"/>
                  </a:cubicBezTo>
                  <a:cubicBezTo>
                    <a:pt x="12291" y="2178"/>
                    <a:pt x="14028" y="2787"/>
                    <a:pt x="15501" y="3944"/>
                  </a:cubicBezTo>
                  <a:lnTo>
                    <a:pt x="16767" y="2219"/>
                  </a:lnTo>
                  <a:cubicBezTo>
                    <a:pt x="14935" y="765"/>
                    <a:pt x="12745" y="0"/>
                    <a:pt x="10442" y="0"/>
                  </a:cubicBezTo>
                  <a:cubicBezTo>
                    <a:pt x="7646" y="0"/>
                    <a:pt x="5042" y="1118"/>
                    <a:pt x="3059" y="3158"/>
                  </a:cubicBezTo>
                  <a:cubicBezTo>
                    <a:pt x="1096" y="5200"/>
                    <a:pt x="0" y="7906"/>
                    <a:pt x="0" y="10810"/>
                  </a:cubicBezTo>
                  <a:cubicBezTo>
                    <a:pt x="0" y="13674"/>
                    <a:pt x="1096" y="16402"/>
                    <a:pt x="3059" y="18442"/>
                  </a:cubicBezTo>
                  <a:cubicBezTo>
                    <a:pt x="5022" y="20482"/>
                    <a:pt x="7646" y="21600"/>
                    <a:pt x="10442" y="21600"/>
                  </a:cubicBezTo>
                  <a:cubicBezTo>
                    <a:pt x="12745" y="21600"/>
                    <a:pt x="14935" y="20835"/>
                    <a:pt x="16767" y="19384"/>
                  </a:cubicBezTo>
                  <a:lnTo>
                    <a:pt x="15501" y="17656"/>
                  </a:lnTo>
                  <a:cubicBezTo>
                    <a:pt x="14028" y="18813"/>
                    <a:pt x="12291" y="19442"/>
                    <a:pt x="10442" y="19442"/>
                  </a:cubicBezTo>
                  <a:close/>
                  <a:moveTo>
                    <a:pt x="19580" y="6593"/>
                  </a:moveTo>
                  <a:cubicBezTo>
                    <a:pt x="19900" y="6416"/>
                    <a:pt x="20070" y="6083"/>
                    <a:pt x="20110" y="5748"/>
                  </a:cubicBezTo>
                  <a:cubicBezTo>
                    <a:pt x="20127" y="5533"/>
                    <a:pt x="20090" y="5318"/>
                    <a:pt x="19977" y="5121"/>
                  </a:cubicBezTo>
                  <a:cubicBezTo>
                    <a:pt x="19693" y="4612"/>
                    <a:pt x="19070" y="4435"/>
                    <a:pt x="18560" y="4709"/>
                  </a:cubicBezTo>
                  <a:cubicBezTo>
                    <a:pt x="18070" y="5003"/>
                    <a:pt x="17900" y="5671"/>
                    <a:pt x="18164" y="6180"/>
                  </a:cubicBezTo>
                  <a:cubicBezTo>
                    <a:pt x="18447" y="6690"/>
                    <a:pt x="19090" y="6887"/>
                    <a:pt x="19580" y="6593"/>
                  </a:cubicBezTo>
                  <a:close/>
                  <a:moveTo>
                    <a:pt x="19560" y="14989"/>
                  </a:moveTo>
                  <a:cubicBezTo>
                    <a:pt x="19070" y="14695"/>
                    <a:pt x="18447" y="14890"/>
                    <a:pt x="18144" y="15401"/>
                  </a:cubicBezTo>
                  <a:cubicBezTo>
                    <a:pt x="17861" y="15931"/>
                    <a:pt x="18050" y="16579"/>
                    <a:pt x="18541" y="16873"/>
                  </a:cubicBezTo>
                  <a:cubicBezTo>
                    <a:pt x="19051" y="17167"/>
                    <a:pt x="19674" y="16991"/>
                    <a:pt x="19957" y="16461"/>
                  </a:cubicBezTo>
                  <a:cubicBezTo>
                    <a:pt x="20033" y="16323"/>
                    <a:pt x="20090" y="16185"/>
                    <a:pt x="20090" y="16029"/>
                  </a:cubicBezTo>
                  <a:cubicBezTo>
                    <a:pt x="20127" y="15616"/>
                    <a:pt x="19920" y="15204"/>
                    <a:pt x="19560" y="14989"/>
                  </a:cubicBezTo>
                  <a:close/>
                  <a:moveTo>
                    <a:pt x="19486" y="9162"/>
                  </a:moveTo>
                  <a:cubicBezTo>
                    <a:pt x="19580" y="9751"/>
                    <a:pt x="20127" y="10142"/>
                    <a:pt x="20694" y="10045"/>
                  </a:cubicBezTo>
                  <a:cubicBezTo>
                    <a:pt x="21166" y="9966"/>
                    <a:pt x="21506" y="9554"/>
                    <a:pt x="21543" y="9083"/>
                  </a:cubicBezTo>
                  <a:cubicBezTo>
                    <a:pt x="21563" y="8985"/>
                    <a:pt x="21543" y="8906"/>
                    <a:pt x="21543" y="8809"/>
                  </a:cubicBezTo>
                  <a:cubicBezTo>
                    <a:pt x="21450" y="8220"/>
                    <a:pt x="20903" y="7829"/>
                    <a:pt x="20354" y="7926"/>
                  </a:cubicBezTo>
                  <a:cubicBezTo>
                    <a:pt x="19787" y="8023"/>
                    <a:pt x="19391" y="8573"/>
                    <a:pt x="19486" y="9162"/>
                  </a:cubicBezTo>
                  <a:close/>
                  <a:moveTo>
                    <a:pt x="20694" y="11496"/>
                  </a:moveTo>
                  <a:cubicBezTo>
                    <a:pt x="20127" y="11399"/>
                    <a:pt x="19580" y="11790"/>
                    <a:pt x="19486" y="12379"/>
                  </a:cubicBezTo>
                  <a:cubicBezTo>
                    <a:pt x="19373" y="12947"/>
                    <a:pt x="19770" y="13518"/>
                    <a:pt x="20336" y="13615"/>
                  </a:cubicBezTo>
                  <a:cubicBezTo>
                    <a:pt x="20883" y="13713"/>
                    <a:pt x="21430" y="13321"/>
                    <a:pt x="21526" y="12753"/>
                  </a:cubicBezTo>
                  <a:cubicBezTo>
                    <a:pt x="21526" y="12714"/>
                    <a:pt x="21543" y="12673"/>
                    <a:pt x="21543" y="12655"/>
                  </a:cubicBezTo>
                  <a:cubicBezTo>
                    <a:pt x="21600" y="12105"/>
                    <a:pt x="21223" y="11596"/>
                    <a:pt x="20694" y="11496"/>
                  </a:cubicBezTo>
                  <a:close/>
                  <a:moveTo>
                    <a:pt x="16597" y="9300"/>
                  </a:moveTo>
                  <a:cubicBezTo>
                    <a:pt x="16710" y="9868"/>
                    <a:pt x="17277" y="10222"/>
                    <a:pt x="17843" y="10104"/>
                  </a:cubicBezTo>
                  <a:cubicBezTo>
                    <a:pt x="18257" y="10006"/>
                    <a:pt x="18560" y="9633"/>
                    <a:pt x="18617" y="9221"/>
                  </a:cubicBezTo>
                  <a:cubicBezTo>
                    <a:pt x="18637" y="9083"/>
                    <a:pt x="18637" y="8947"/>
                    <a:pt x="18617" y="8809"/>
                  </a:cubicBezTo>
                  <a:cubicBezTo>
                    <a:pt x="18484" y="8220"/>
                    <a:pt x="17918" y="7867"/>
                    <a:pt x="17351" y="8005"/>
                  </a:cubicBezTo>
                  <a:cubicBezTo>
                    <a:pt x="16804" y="8123"/>
                    <a:pt x="16464" y="8712"/>
                    <a:pt x="16597" y="9300"/>
                  </a:cubicBezTo>
                  <a:close/>
                  <a:moveTo>
                    <a:pt x="18580" y="12870"/>
                  </a:moveTo>
                  <a:cubicBezTo>
                    <a:pt x="18580" y="12830"/>
                    <a:pt x="18580" y="12811"/>
                    <a:pt x="18597" y="12773"/>
                  </a:cubicBezTo>
                  <a:cubicBezTo>
                    <a:pt x="18693" y="12223"/>
                    <a:pt x="18353" y="11713"/>
                    <a:pt x="17824" y="11555"/>
                  </a:cubicBezTo>
                  <a:cubicBezTo>
                    <a:pt x="17277" y="11419"/>
                    <a:pt x="16710" y="11772"/>
                    <a:pt x="16560" y="12341"/>
                  </a:cubicBezTo>
                  <a:cubicBezTo>
                    <a:pt x="16427" y="12909"/>
                    <a:pt x="16767" y="13497"/>
                    <a:pt x="17314" y="13636"/>
                  </a:cubicBezTo>
                  <a:cubicBezTo>
                    <a:pt x="17861" y="13792"/>
                    <a:pt x="18427" y="13439"/>
                    <a:pt x="18580" y="12870"/>
                  </a:cubicBezTo>
                  <a:close/>
                  <a:moveTo>
                    <a:pt x="13745" y="10772"/>
                  </a:moveTo>
                  <a:cubicBezTo>
                    <a:pt x="13745" y="11378"/>
                    <a:pt x="14198" y="11849"/>
                    <a:pt x="14784" y="11849"/>
                  </a:cubicBezTo>
                  <a:cubicBezTo>
                    <a:pt x="15351" y="11849"/>
                    <a:pt x="15804" y="11378"/>
                    <a:pt x="15804" y="10772"/>
                  </a:cubicBezTo>
                  <a:cubicBezTo>
                    <a:pt x="15804" y="10183"/>
                    <a:pt x="15351" y="9692"/>
                    <a:pt x="14784" y="9692"/>
                  </a:cubicBezTo>
                  <a:cubicBezTo>
                    <a:pt x="14198" y="9692"/>
                    <a:pt x="13745" y="10183"/>
                    <a:pt x="13745" y="10772"/>
                  </a:cubicBezTo>
                  <a:close/>
                </a:path>
              </a:pathLst>
            </a:custGeom>
            <a:solidFill>
              <a:srgbClr val="CA2171"/>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012" name="Google Shape;3012;p330"/>
            <p:cNvSpPr/>
            <p:nvPr/>
          </p:nvSpPr>
          <p:spPr>
            <a:xfrm>
              <a:off x="328524" y="327646"/>
              <a:ext cx="182088" cy="181386"/>
            </a:xfrm>
            <a:custGeom>
              <a:avLst/>
              <a:gdLst/>
              <a:ahLst/>
              <a:cxnLst/>
              <a:rect l="l" t="t" r="r" b="b"/>
              <a:pathLst>
                <a:path w="21600" h="21600" extrusionOk="0">
                  <a:moveTo>
                    <a:pt x="0" y="10805"/>
                  </a:moveTo>
                  <a:cubicBezTo>
                    <a:pt x="0" y="16794"/>
                    <a:pt x="4881" y="21600"/>
                    <a:pt x="10847" y="21600"/>
                  </a:cubicBezTo>
                  <a:cubicBezTo>
                    <a:pt x="16813" y="21600"/>
                    <a:pt x="21600" y="16794"/>
                    <a:pt x="21600" y="10805"/>
                  </a:cubicBezTo>
                  <a:cubicBezTo>
                    <a:pt x="21600" y="4816"/>
                    <a:pt x="16719" y="0"/>
                    <a:pt x="10753" y="0"/>
                  </a:cubicBezTo>
                  <a:cubicBezTo>
                    <a:pt x="4787" y="0"/>
                    <a:pt x="0" y="4900"/>
                    <a:pt x="0" y="10805"/>
                  </a:cubicBezTo>
                  <a:close/>
                </a:path>
              </a:pathLst>
            </a:custGeom>
            <a:solidFill>
              <a:srgbClr val="961D59"/>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grpSp>
        <p:nvGrpSpPr>
          <p:cNvPr id="3013" name="Google Shape;3013;p330"/>
          <p:cNvGrpSpPr/>
          <p:nvPr/>
        </p:nvGrpSpPr>
        <p:grpSpPr>
          <a:xfrm>
            <a:off x="609592" y="3894817"/>
            <a:ext cx="949832" cy="278329"/>
            <a:chOff x="-1" y="-1"/>
            <a:chExt cx="2910024" cy="852725"/>
          </a:xfrm>
        </p:grpSpPr>
        <p:sp>
          <p:nvSpPr>
            <p:cNvPr id="3014" name="Google Shape;3014;p330"/>
            <p:cNvSpPr/>
            <p:nvPr/>
          </p:nvSpPr>
          <p:spPr>
            <a:xfrm>
              <a:off x="1038599" y="175254"/>
              <a:ext cx="1871424" cy="479358"/>
            </a:xfrm>
            <a:custGeom>
              <a:avLst/>
              <a:gdLst/>
              <a:ahLst/>
              <a:cxnLst/>
              <a:rect l="l" t="t" r="r" b="b"/>
              <a:pathLst>
                <a:path w="21600" h="21600" extrusionOk="0">
                  <a:moveTo>
                    <a:pt x="20651" y="9788"/>
                  </a:moveTo>
                  <a:cubicBezTo>
                    <a:pt x="20404" y="9582"/>
                    <a:pt x="20088" y="9375"/>
                    <a:pt x="19815" y="9375"/>
                  </a:cubicBezTo>
                  <a:cubicBezTo>
                    <a:pt x="19472" y="9375"/>
                    <a:pt x="19340" y="10029"/>
                    <a:pt x="19340" y="11369"/>
                  </a:cubicBezTo>
                  <a:lnTo>
                    <a:pt x="19340" y="16552"/>
                  </a:lnTo>
                  <a:cubicBezTo>
                    <a:pt x="19340" y="17788"/>
                    <a:pt x="19454" y="18442"/>
                    <a:pt x="19807" y="18442"/>
                  </a:cubicBezTo>
                  <a:cubicBezTo>
                    <a:pt x="20114" y="18442"/>
                    <a:pt x="20448" y="17824"/>
                    <a:pt x="20651" y="17102"/>
                  </a:cubicBezTo>
                  <a:close/>
                  <a:moveTo>
                    <a:pt x="18399" y="11436"/>
                  </a:moveTo>
                  <a:cubicBezTo>
                    <a:pt x="18399" y="8175"/>
                    <a:pt x="18768" y="6249"/>
                    <a:pt x="19639" y="6249"/>
                  </a:cubicBezTo>
                  <a:cubicBezTo>
                    <a:pt x="19973" y="6249"/>
                    <a:pt x="20361" y="6423"/>
                    <a:pt x="20651" y="6661"/>
                  </a:cubicBezTo>
                  <a:lnTo>
                    <a:pt x="20651" y="515"/>
                  </a:lnTo>
                  <a:lnTo>
                    <a:pt x="21600" y="0"/>
                  </a:lnTo>
                  <a:lnTo>
                    <a:pt x="21600" y="21291"/>
                  </a:lnTo>
                  <a:lnTo>
                    <a:pt x="20844" y="21291"/>
                  </a:lnTo>
                  <a:lnTo>
                    <a:pt x="20757" y="20055"/>
                  </a:lnTo>
                  <a:cubicBezTo>
                    <a:pt x="20422" y="20982"/>
                    <a:pt x="20035" y="21600"/>
                    <a:pt x="19560" y="21600"/>
                  </a:cubicBezTo>
                  <a:cubicBezTo>
                    <a:pt x="18795" y="21600"/>
                    <a:pt x="18399" y="19849"/>
                    <a:pt x="18399" y="16484"/>
                  </a:cubicBezTo>
                  <a:close/>
                  <a:moveTo>
                    <a:pt x="16868" y="15727"/>
                  </a:moveTo>
                  <a:lnTo>
                    <a:pt x="16174" y="15727"/>
                  </a:lnTo>
                  <a:cubicBezTo>
                    <a:pt x="15857" y="15727"/>
                    <a:pt x="15778" y="16037"/>
                    <a:pt x="15778" y="17170"/>
                  </a:cubicBezTo>
                  <a:cubicBezTo>
                    <a:pt x="15778" y="18200"/>
                    <a:pt x="15857" y="18648"/>
                    <a:pt x="16157" y="18648"/>
                  </a:cubicBezTo>
                  <a:cubicBezTo>
                    <a:pt x="16438" y="18648"/>
                    <a:pt x="16693" y="18303"/>
                    <a:pt x="16868" y="17891"/>
                  </a:cubicBezTo>
                  <a:close/>
                  <a:moveTo>
                    <a:pt x="17818" y="21291"/>
                  </a:moveTo>
                  <a:lnTo>
                    <a:pt x="17036" y="21291"/>
                  </a:lnTo>
                  <a:lnTo>
                    <a:pt x="16966" y="20296"/>
                  </a:lnTo>
                  <a:cubicBezTo>
                    <a:pt x="16631" y="21188"/>
                    <a:pt x="16227" y="21600"/>
                    <a:pt x="15848" y="21600"/>
                  </a:cubicBezTo>
                  <a:cubicBezTo>
                    <a:pt x="15154" y="21600"/>
                    <a:pt x="14864" y="19746"/>
                    <a:pt x="14864" y="17206"/>
                  </a:cubicBezTo>
                  <a:cubicBezTo>
                    <a:pt x="14864" y="14218"/>
                    <a:pt x="15198" y="13049"/>
                    <a:pt x="15963" y="13049"/>
                  </a:cubicBezTo>
                  <a:lnTo>
                    <a:pt x="16868" y="13049"/>
                  </a:lnTo>
                  <a:lnTo>
                    <a:pt x="16868" y="11503"/>
                  </a:lnTo>
                  <a:cubicBezTo>
                    <a:pt x="16868" y="9855"/>
                    <a:pt x="16755" y="9308"/>
                    <a:pt x="16148" y="9308"/>
                  </a:cubicBezTo>
                  <a:cubicBezTo>
                    <a:pt x="15805" y="9308"/>
                    <a:pt x="15435" y="9478"/>
                    <a:pt x="15101" y="9752"/>
                  </a:cubicBezTo>
                  <a:lnTo>
                    <a:pt x="14987" y="6938"/>
                  </a:lnTo>
                  <a:cubicBezTo>
                    <a:pt x="15339" y="6526"/>
                    <a:pt x="15857" y="6249"/>
                    <a:pt x="16280" y="6249"/>
                  </a:cubicBezTo>
                  <a:cubicBezTo>
                    <a:pt x="17467" y="6249"/>
                    <a:pt x="17818" y="7866"/>
                    <a:pt x="17818" y="11575"/>
                  </a:cubicBezTo>
                  <a:close/>
                  <a:moveTo>
                    <a:pt x="11064" y="21291"/>
                  </a:moveTo>
                  <a:lnTo>
                    <a:pt x="11064" y="10988"/>
                  </a:lnTo>
                  <a:cubicBezTo>
                    <a:pt x="11064" y="10200"/>
                    <a:pt x="10977" y="9823"/>
                    <a:pt x="10756" y="9823"/>
                  </a:cubicBezTo>
                  <a:cubicBezTo>
                    <a:pt x="10528" y="9823"/>
                    <a:pt x="10114" y="10370"/>
                    <a:pt x="9771" y="11060"/>
                  </a:cubicBezTo>
                  <a:lnTo>
                    <a:pt x="9771" y="21291"/>
                  </a:lnTo>
                  <a:lnTo>
                    <a:pt x="8830" y="21291"/>
                  </a:lnTo>
                  <a:lnTo>
                    <a:pt x="8830" y="6526"/>
                  </a:lnTo>
                  <a:lnTo>
                    <a:pt x="9552" y="6526"/>
                  </a:lnTo>
                  <a:lnTo>
                    <a:pt x="9639" y="7794"/>
                  </a:lnTo>
                  <a:cubicBezTo>
                    <a:pt x="10114" y="6867"/>
                    <a:pt x="10713" y="6249"/>
                    <a:pt x="11152" y="6249"/>
                  </a:cubicBezTo>
                  <a:cubicBezTo>
                    <a:pt x="11522" y="6249"/>
                    <a:pt x="11741" y="6800"/>
                    <a:pt x="11865" y="7794"/>
                  </a:cubicBezTo>
                  <a:cubicBezTo>
                    <a:pt x="12321" y="6903"/>
                    <a:pt x="12928" y="6249"/>
                    <a:pt x="13386" y="6249"/>
                  </a:cubicBezTo>
                  <a:cubicBezTo>
                    <a:pt x="14019" y="6249"/>
                    <a:pt x="14239" y="7969"/>
                    <a:pt x="14239" y="10612"/>
                  </a:cubicBezTo>
                  <a:lnTo>
                    <a:pt x="14239" y="21291"/>
                  </a:lnTo>
                  <a:lnTo>
                    <a:pt x="13298" y="21291"/>
                  </a:lnTo>
                  <a:lnTo>
                    <a:pt x="13298" y="10988"/>
                  </a:lnTo>
                  <a:cubicBezTo>
                    <a:pt x="13298" y="10200"/>
                    <a:pt x="13210" y="9823"/>
                    <a:pt x="12990" y="9823"/>
                  </a:cubicBezTo>
                  <a:cubicBezTo>
                    <a:pt x="12762" y="9823"/>
                    <a:pt x="12304" y="10370"/>
                    <a:pt x="12005" y="11060"/>
                  </a:cubicBezTo>
                  <a:lnTo>
                    <a:pt x="12005" y="21291"/>
                  </a:lnTo>
                  <a:close/>
                  <a:moveTo>
                    <a:pt x="6543" y="9375"/>
                  </a:moveTo>
                  <a:cubicBezTo>
                    <a:pt x="6042" y="9375"/>
                    <a:pt x="5849" y="10267"/>
                    <a:pt x="5849" y="11915"/>
                  </a:cubicBezTo>
                  <a:lnTo>
                    <a:pt x="5849" y="15898"/>
                  </a:lnTo>
                  <a:cubicBezTo>
                    <a:pt x="5849" y="17582"/>
                    <a:pt x="6042" y="18442"/>
                    <a:pt x="6543" y="18442"/>
                  </a:cubicBezTo>
                  <a:cubicBezTo>
                    <a:pt x="7045" y="18442"/>
                    <a:pt x="7239" y="17582"/>
                    <a:pt x="7239" y="15898"/>
                  </a:cubicBezTo>
                  <a:lnTo>
                    <a:pt x="7239" y="11915"/>
                  </a:lnTo>
                  <a:cubicBezTo>
                    <a:pt x="7239" y="10267"/>
                    <a:pt x="7045" y="9375"/>
                    <a:pt x="6543" y="9375"/>
                  </a:cubicBezTo>
                  <a:close/>
                  <a:moveTo>
                    <a:pt x="6543" y="21600"/>
                  </a:moveTo>
                  <a:cubicBezTo>
                    <a:pt x="5250" y="21600"/>
                    <a:pt x="4899" y="18818"/>
                    <a:pt x="4899" y="15763"/>
                  </a:cubicBezTo>
                  <a:lnTo>
                    <a:pt x="4899" y="12054"/>
                  </a:lnTo>
                  <a:cubicBezTo>
                    <a:pt x="4899" y="9031"/>
                    <a:pt x="5250" y="6249"/>
                    <a:pt x="6543" y="6249"/>
                  </a:cubicBezTo>
                  <a:cubicBezTo>
                    <a:pt x="7836" y="6249"/>
                    <a:pt x="8189" y="9031"/>
                    <a:pt x="8189" y="12054"/>
                  </a:cubicBezTo>
                  <a:lnTo>
                    <a:pt x="8189" y="15763"/>
                  </a:lnTo>
                  <a:cubicBezTo>
                    <a:pt x="8189" y="18818"/>
                    <a:pt x="7836" y="21600"/>
                    <a:pt x="6543" y="21600"/>
                  </a:cubicBezTo>
                  <a:close/>
                  <a:moveTo>
                    <a:pt x="950" y="6011"/>
                  </a:moveTo>
                  <a:lnTo>
                    <a:pt x="950" y="21291"/>
                  </a:lnTo>
                  <a:lnTo>
                    <a:pt x="0" y="21291"/>
                  </a:lnTo>
                  <a:lnTo>
                    <a:pt x="0" y="1102"/>
                  </a:lnTo>
                  <a:lnTo>
                    <a:pt x="1302" y="1102"/>
                  </a:lnTo>
                  <a:lnTo>
                    <a:pt x="3263" y="16449"/>
                  </a:lnTo>
                  <a:lnTo>
                    <a:pt x="3263" y="1102"/>
                  </a:lnTo>
                  <a:lnTo>
                    <a:pt x="4222" y="1102"/>
                  </a:lnTo>
                  <a:lnTo>
                    <a:pt x="4222" y="21291"/>
                  </a:lnTo>
                  <a:lnTo>
                    <a:pt x="2911" y="21291"/>
                  </a:ln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015" name="Google Shape;3015;p330"/>
            <p:cNvSpPr/>
            <p:nvPr/>
          </p:nvSpPr>
          <p:spPr>
            <a:xfrm>
              <a:off x="371085" y="213418"/>
              <a:ext cx="371898" cy="639306"/>
            </a:xfrm>
            <a:custGeom>
              <a:avLst/>
              <a:gdLst/>
              <a:ahLst/>
              <a:cxnLst/>
              <a:rect l="l" t="t" r="r" b="b"/>
              <a:pathLst>
                <a:path w="21600" h="21600" extrusionOk="0">
                  <a:moveTo>
                    <a:pt x="9694" y="3859"/>
                  </a:moveTo>
                  <a:lnTo>
                    <a:pt x="9694" y="8649"/>
                  </a:lnTo>
                  <a:lnTo>
                    <a:pt x="4030" y="10553"/>
                  </a:lnTo>
                  <a:lnTo>
                    <a:pt x="0" y="9112"/>
                  </a:lnTo>
                  <a:lnTo>
                    <a:pt x="0" y="21600"/>
                  </a:lnTo>
                  <a:lnTo>
                    <a:pt x="133" y="21600"/>
                  </a:lnTo>
                  <a:lnTo>
                    <a:pt x="21600" y="14392"/>
                  </a:lnTo>
                  <a:lnTo>
                    <a:pt x="21600" y="0"/>
                  </a:lnTo>
                  <a:lnTo>
                    <a:pt x="21202" y="0"/>
                  </a:lnTo>
                  <a:close/>
                </a:path>
              </a:pathLst>
            </a:custGeom>
            <a:solidFill>
              <a:srgbClr val="1F9967"/>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016" name="Google Shape;3016;p330"/>
            <p:cNvSpPr/>
            <p:nvPr/>
          </p:nvSpPr>
          <p:spPr>
            <a:xfrm>
              <a:off x="0" y="-1"/>
              <a:ext cx="742986" cy="397818"/>
            </a:xfrm>
            <a:custGeom>
              <a:avLst/>
              <a:gdLst/>
              <a:ahLst/>
              <a:cxnLst/>
              <a:rect l="l" t="t" r="r" b="b"/>
              <a:pathLst>
                <a:path w="21600" h="21600" extrusionOk="0">
                  <a:moveTo>
                    <a:pt x="10702" y="0"/>
                  </a:moveTo>
                  <a:lnTo>
                    <a:pt x="0" y="11626"/>
                  </a:lnTo>
                  <a:lnTo>
                    <a:pt x="7222" y="19571"/>
                  </a:lnTo>
                  <a:lnTo>
                    <a:pt x="8684" y="17914"/>
                  </a:lnTo>
                  <a:lnTo>
                    <a:pt x="12251" y="21600"/>
                  </a:lnTo>
                  <a:lnTo>
                    <a:pt x="12251" y="13903"/>
                  </a:lnTo>
                  <a:lnTo>
                    <a:pt x="15641" y="10055"/>
                  </a:lnTo>
                  <a:lnTo>
                    <a:pt x="15641" y="17790"/>
                  </a:lnTo>
                  <a:lnTo>
                    <a:pt x="21600" y="11588"/>
                  </a:lnTo>
                  <a:close/>
                </a:path>
              </a:pathLst>
            </a:custGeom>
            <a:solidFill>
              <a:srgbClr val="02B87B"/>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017" name="Google Shape;3017;p330"/>
            <p:cNvSpPr/>
            <p:nvPr/>
          </p:nvSpPr>
          <p:spPr>
            <a:xfrm>
              <a:off x="-1" y="213418"/>
              <a:ext cx="371088" cy="639306"/>
            </a:xfrm>
            <a:custGeom>
              <a:avLst/>
              <a:gdLst/>
              <a:ahLst/>
              <a:cxnLst/>
              <a:rect l="l" t="t" r="r" b="b"/>
              <a:pathLst>
                <a:path w="21600" h="21600" extrusionOk="0">
                  <a:moveTo>
                    <a:pt x="18718" y="8162"/>
                  </a:moveTo>
                  <a:lnTo>
                    <a:pt x="18718" y="12948"/>
                  </a:lnTo>
                  <a:lnTo>
                    <a:pt x="12243" y="15370"/>
                  </a:lnTo>
                  <a:lnTo>
                    <a:pt x="12243" y="5767"/>
                  </a:lnTo>
                  <a:lnTo>
                    <a:pt x="14680" y="4864"/>
                  </a:lnTo>
                  <a:lnTo>
                    <a:pt x="92" y="0"/>
                  </a:lnTo>
                  <a:lnTo>
                    <a:pt x="0" y="24"/>
                  </a:lnTo>
                  <a:lnTo>
                    <a:pt x="0" y="14392"/>
                  </a:lnTo>
                  <a:lnTo>
                    <a:pt x="21600" y="21600"/>
                  </a:lnTo>
                  <a:lnTo>
                    <a:pt x="21600" y="9112"/>
                  </a:lnTo>
                  <a:close/>
                </a:path>
              </a:pathLst>
            </a:custGeom>
            <a:solidFill>
              <a:srgbClr val="02B87B"/>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grpSp>
        <p:nvGrpSpPr>
          <p:cNvPr id="3018" name="Google Shape;3018;p330"/>
          <p:cNvGrpSpPr/>
          <p:nvPr/>
        </p:nvGrpSpPr>
        <p:grpSpPr>
          <a:xfrm>
            <a:off x="609592" y="6061583"/>
            <a:ext cx="1151749" cy="272579"/>
            <a:chOff x="0" y="0"/>
            <a:chExt cx="3541663" cy="838188"/>
          </a:xfrm>
        </p:grpSpPr>
        <p:sp>
          <p:nvSpPr>
            <p:cNvPr id="3019" name="Google Shape;3019;p330"/>
            <p:cNvSpPr/>
            <p:nvPr/>
          </p:nvSpPr>
          <p:spPr>
            <a:xfrm>
              <a:off x="1032445" y="169891"/>
              <a:ext cx="2509218" cy="478548"/>
            </a:xfrm>
            <a:custGeom>
              <a:avLst/>
              <a:gdLst/>
              <a:ahLst/>
              <a:cxnLst/>
              <a:rect l="l" t="t"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020" name="Google Shape;3020;p330"/>
            <p:cNvSpPr/>
            <p:nvPr/>
          </p:nvSpPr>
          <p:spPr>
            <a:xfrm>
              <a:off x="514331" y="147819"/>
              <a:ext cx="231606" cy="39700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021" name="Google Shape;3021;p330"/>
            <p:cNvSpPr/>
            <p:nvPr/>
          </p:nvSpPr>
          <p:spPr>
            <a:xfrm>
              <a:off x="0" y="0"/>
              <a:ext cx="489186" cy="838188"/>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rgbClr val="5E42E9"/>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grpSp>
        <p:nvGrpSpPr>
          <p:cNvPr id="3022" name="Google Shape;3022;p330"/>
          <p:cNvGrpSpPr/>
          <p:nvPr/>
        </p:nvGrpSpPr>
        <p:grpSpPr>
          <a:xfrm>
            <a:off x="616712" y="5378515"/>
            <a:ext cx="816856" cy="290207"/>
            <a:chOff x="0" y="0"/>
            <a:chExt cx="2395002" cy="850878"/>
          </a:xfrm>
        </p:grpSpPr>
        <p:sp>
          <p:nvSpPr>
            <p:cNvPr id="3023" name="Google Shape;3023;p330"/>
            <p:cNvSpPr/>
            <p:nvPr/>
          </p:nvSpPr>
          <p:spPr>
            <a:xfrm>
              <a:off x="995160" y="175254"/>
              <a:ext cx="1399842" cy="478548"/>
            </a:xfrm>
            <a:custGeom>
              <a:avLst/>
              <a:gdLst/>
              <a:ahLst/>
              <a:cxnLst/>
              <a:rect l="l" t="t" r="r" b="b"/>
              <a:pathLst>
                <a:path w="21600" h="21600" extrusionOk="0">
                  <a:moveTo>
                    <a:pt x="21529" y="21017"/>
                  </a:moveTo>
                  <a:cubicBezTo>
                    <a:pt x="21270" y="21362"/>
                    <a:pt x="20753" y="21600"/>
                    <a:pt x="20424" y="21600"/>
                  </a:cubicBezTo>
                  <a:cubicBezTo>
                    <a:pt x="19506" y="21600"/>
                    <a:pt x="19036" y="20330"/>
                    <a:pt x="19036" y="17679"/>
                  </a:cubicBezTo>
                  <a:lnTo>
                    <a:pt x="19036" y="9494"/>
                  </a:lnTo>
                  <a:lnTo>
                    <a:pt x="18284" y="9494"/>
                  </a:lnTo>
                  <a:lnTo>
                    <a:pt x="18284" y="6537"/>
                  </a:lnTo>
                  <a:lnTo>
                    <a:pt x="19036" y="6537"/>
                  </a:lnTo>
                  <a:lnTo>
                    <a:pt x="19036" y="2890"/>
                  </a:lnTo>
                  <a:lnTo>
                    <a:pt x="20306" y="2374"/>
                  </a:lnTo>
                  <a:lnTo>
                    <a:pt x="20306" y="6537"/>
                  </a:lnTo>
                  <a:lnTo>
                    <a:pt x="21600" y="6537"/>
                  </a:lnTo>
                  <a:lnTo>
                    <a:pt x="21517" y="9494"/>
                  </a:lnTo>
                  <a:lnTo>
                    <a:pt x="20306" y="9494"/>
                  </a:lnTo>
                  <a:lnTo>
                    <a:pt x="20306" y="17198"/>
                  </a:lnTo>
                  <a:cubicBezTo>
                    <a:pt x="20306" y="17988"/>
                    <a:pt x="20424" y="18504"/>
                    <a:pt x="20753" y="18504"/>
                  </a:cubicBezTo>
                  <a:cubicBezTo>
                    <a:pt x="20941" y="18504"/>
                    <a:pt x="21177" y="18401"/>
                    <a:pt x="21388" y="18194"/>
                  </a:cubicBezTo>
                  <a:close/>
                  <a:moveTo>
                    <a:pt x="16497" y="21290"/>
                  </a:moveTo>
                  <a:lnTo>
                    <a:pt x="16497" y="516"/>
                  </a:lnTo>
                  <a:lnTo>
                    <a:pt x="17767" y="0"/>
                  </a:lnTo>
                  <a:lnTo>
                    <a:pt x="17767" y="21290"/>
                  </a:lnTo>
                  <a:close/>
                  <a:moveTo>
                    <a:pt x="12429" y="6537"/>
                  </a:moveTo>
                  <a:lnTo>
                    <a:pt x="12429" y="16853"/>
                  </a:lnTo>
                  <a:cubicBezTo>
                    <a:pt x="12429" y="17647"/>
                    <a:pt x="12546" y="18024"/>
                    <a:pt x="12828" y="18024"/>
                  </a:cubicBezTo>
                  <a:cubicBezTo>
                    <a:pt x="13145" y="18024"/>
                    <a:pt x="13698" y="17472"/>
                    <a:pt x="14145" y="16785"/>
                  </a:cubicBezTo>
                  <a:lnTo>
                    <a:pt x="14145" y="6537"/>
                  </a:lnTo>
                  <a:lnTo>
                    <a:pt x="15415" y="6537"/>
                  </a:lnTo>
                  <a:lnTo>
                    <a:pt x="15415" y="21290"/>
                  </a:lnTo>
                  <a:lnTo>
                    <a:pt x="14451" y="21290"/>
                  </a:lnTo>
                  <a:lnTo>
                    <a:pt x="14322" y="20052"/>
                  </a:lnTo>
                  <a:cubicBezTo>
                    <a:pt x="13698" y="20981"/>
                    <a:pt x="12898" y="21600"/>
                    <a:pt x="12299" y="21600"/>
                  </a:cubicBezTo>
                  <a:cubicBezTo>
                    <a:pt x="11464" y="21600"/>
                    <a:pt x="11170" y="19881"/>
                    <a:pt x="11170" y="17234"/>
                  </a:cubicBezTo>
                  <a:lnTo>
                    <a:pt x="11170" y="6537"/>
                  </a:lnTo>
                  <a:close/>
                  <a:moveTo>
                    <a:pt x="8972" y="15718"/>
                  </a:moveTo>
                  <a:lnTo>
                    <a:pt x="8042" y="15718"/>
                  </a:lnTo>
                  <a:cubicBezTo>
                    <a:pt x="7619" y="15718"/>
                    <a:pt x="7513" y="16063"/>
                    <a:pt x="7513" y="17163"/>
                  </a:cubicBezTo>
                  <a:cubicBezTo>
                    <a:pt x="7513" y="18194"/>
                    <a:pt x="7619" y="18679"/>
                    <a:pt x="8019" y="18679"/>
                  </a:cubicBezTo>
                  <a:cubicBezTo>
                    <a:pt x="8384" y="18679"/>
                    <a:pt x="8737" y="18298"/>
                    <a:pt x="8972" y="17921"/>
                  </a:cubicBezTo>
                  <a:close/>
                  <a:moveTo>
                    <a:pt x="10229" y="21290"/>
                  </a:moveTo>
                  <a:lnTo>
                    <a:pt x="9196" y="21290"/>
                  </a:lnTo>
                  <a:lnTo>
                    <a:pt x="9101" y="20294"/>
                  </a:lnTo>
                  <a:cubicBezTo>
                    <a:pt x="8654" y="21187"/>
                    <a:pt x="8113" y="21600"/>
                    <a:pt x="7596" y="21600"/>
                  </a:cubicBezTo>
                  <a:cubicBezTo>
                    <a:pt x="6679" y="21600"/>
                    <a:pt x="6290" y="19742"/>
                    <a:pt x="6290" y="17198"/>
                  </a:cubicBezTo>
                  <a:cubicBezTo>
                    <a:pt x="6290" y="14206"/>
                    <a:pt x="6737" y="13070"/>
                    <a:pt x="7760" y="13070"/>
                  </a:cubicBezTo>
                  <a:lnTo>
                    <a:pt x="8972" y="13070"/>
                  </a:lnTo>
                  <a:lnTo>
                    <a:pt x="8972" y="11522"/>
                  </a:lnTo>
                  <a:cubicBezTo>
                    <a:pt x="8972" y="9871"/>
                    <a:pt x="8818" y="9288"/>
                    <a:pt x="8007" y="9288"/>
                  </a:cubicBezTo>
                  <a:cubicBezTo>
                    <a:pt x="7548" y="9288"/>
                    <a:pt x="7054" y="9494"/>
                    <a:pt x="6608" y="9768"/>
                  </a:cubicBezTo>
                  <a:lnTo>
                    <a:pt x="6456" y="6950"/>
                  </a:lnTo>
                  <a:cubicBezTo>
                    <a:pt x="6925" y="6501"/>
                    <a:pt x="7619" y="6228"/>
                    <a:pt x="8183" y="6228"/>
                  </a:cubicBezTo>
                  <a:cubicBezTo>
                    <a:pt x="9771" y="6228"/>
                    <a:pt x="10229" y="7879"/>
                    <a:pt x="10229" y="11558"/>
                  </a:cubicBezTo>
                  <a:close/>
                  <a:moveTo>
                    <a:pt x="4692" y="1103"/>
                  </a:moveTo>
                  <a:lnTo>
                    <a:pt x="6043" y="1103"/>
                  </a:lnTo>
                  <a:lnTo>
                    <a:pt x="3986" y="21290"/>
                  </a:lnTo>
                  <a:lnTo>
                    <a:pt x="2058" y="21290"/>
                  </a:lnTo>
                  <a:lnTo>
                    <a:pt x="0" y="1103"/>
                  </a:lnTo>
                  <a:lnTo>
                    <a:pt x="1353" y="1103"/>
                  </a:lnTo>
                  <a:lnTo>
                    <a:pt x="3022" y="17921"/>
                  </a:ln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024" name="Google Shape;3024;p330"/>
            <p:cNvSpPr/>
            <p:nvPr/>
          </p:nvSpPr>
          <p:spPr>
            <a:xfrm>
              <a:off x="0" y="0"/>
              <a:ext cx="850878" cy="850878"/>
            </a:xfrm>
            <a:custGeom>
              <a:avLst/>
              <a:gdLst/>
              <a:ahLst/>
              <a:cxnLst/>
              <a:rect l="l" t="t" r="r" b="b"/>
              <a:pathLst>
                <a:path w="21600" h="21600" extrusionOk="0">
                  <a:moveTo>
                    <a:pt x="0" y="0"/>
                  </a:moveTo>
                  <a:lnTo>
                    <a:pt x="10760" y="21600"/>
                  </a:lnTo>
                  <a:lnTo>
                    <a:pt x="21600" y="0"/>
                  </a:lnTo>
                  <a:lnTo>
                    <a:pt x="0" y="0"/>
                  </a:lnTo>
                  <a:close/>
                  <a:moveTo>
                    <a:pt x="8298" y="4432"/>
                  </a:moveTo>
                  <a:lnTo>
                    <a:pt x="9575" y="4432"/>
                  </a:lnTo>
                  <a:lnTo>
                    <a:pt x="9575" y="5666"/>
                  </a:lnTo>
                  <a:lnTo>
                    <a:pt x="8298" y="5666"/>
                  </a:lnTo>
                  <a:lnTo>
                    <a:pt x="8298" y="4432"/>
                  </a:lnTo>
                  <a:close/>
                  <a:moveTo>
                    <a:pt x="10161" y="4432"/>
                  </a:moveTo>
                  <a:lnTo>
                    <a:pt x="11438" y="4432"/>
                  </a:lnTo>
                  <a:lnTo>
                    <a:pt x="11438" y="5666"/>
                  </a:lnTo>
                  <a:lnTo>
                    <a:pt x="10161" y="5666"/>
                  </a:lnTo>
                  <a:lnTo>
                    <a:pt x="10161" y="4432"/>
                  </a:lnTo>
                  <a:close/>
                  <a:moveTo>
                    <a:pt x="12025" y="4432"/>
                  </a:moveTo>
                  <a:lnTo>
                    <a:pt x="13302" y="4432"/>
                  </a:lnTo>
                  <a:lnTo>
                    <a:pt x="13302" y="5666"/>
                  </a:lnTo>
                  <a:lnTo>
                    <a:pt x="12025" y="5666"/>
                  </a:lnTo>
                  <a:lnTo>
                    <a:pt x="12025" y="4432"/>
                  </a:lnTo>
                  <a:close/>
                  <a:moveTo>
                    <a:pt x="8298" y="6251"/>
                  </a:moveTo>
                  <a:lnTo>
                    <a:pt x="9575" y="6251"/>
                  </a:lnTo>
                  <a:lnTo>
                    <a:pt x="9575" y="7485"/>
                  </a:lnTo>
                  <a:lnTo>
                    <a:pt x="8298" y="7485"/>
                  </a:lnTo>
                  <a:lnTo>
                    <a:pt x="8298" y="6251"/>
                  </a:lnTo>
                  <a:close/>
                  <a:moveTo>
                    <a:pt x="10161" y="6251"/>
                  </a:moveTo>
                  <a:lnTo>
                    <a:pt x="11438" y="6251"/>
                  </a:lnTo>
                  <a:lnTo>
                    <a:pt x="11438" y="7485"/>
                  </a:lnTo>
                  <a:lnTo>
                    <a:pt x="10161" y="7485"/>
                  </a:lnTo>
                  <a:lnTo>
                    <a:pt x="10161" y="6251"/>
                  </a:lnTo>
                  <a:close/>
                  <a:moveTo>
                    <a:pt x="12025" y="6251"/>
                  </a:moveTo>
                  <a:lnTo>
                    <a:pt x="13302" y="6251"/>
                  </a:lnTo>
                  <a:lnTo>
                    <a:pt x="13302" y="7485"/>
                  </a:lnTo>
                  <a:lnTo>
                    <a:pt x="12025" y="7485"/>
                  </a:lnTo>
                  <a:lnTo>
                    <a:pt x="12025" y="6251"/>
                  </a:lnTo>
                  <a:close/>
                  <a:moveTo>
                    <a:pt x="8298" y="8070"/>
                  </a:moveTo>
                  <a:lnTo>
                    <a:pt x="9575" y="8070"/>
                  </a:lnTo>
                  <a:lnTo>
                    <a:pt x="9575" y="9304"/>
                  </a:lnTo>
                  <a:lnTo>
                    <a:pt x="8298" y="9304"/>
                  </a:lnTo>
                  <a:lnTo>
                    <a:pt x="8298" y="8070"/>
                  </a:lnTo>
                  <a:close/>
                  <a:moveTo>
                    <a:pt x="10161" y="8070"/>
                  </a:moveTo>
                  <a:lnTo>
                    <a:pt x="11438" y="8070"/>
                  </a:lnTo>
                  <a:lnTo>
                    <a:pt x="11438" y="9304"/>
                  </a:lnTo>
                  <a:lnTo>
                    <a:pt x="10161" y="9304"/>
                  </a:lnTo>
                  <a:lnTo>
                    <a:pt x="10161" y="8070"/>
                  </a:lnTo>
                  <a:close/>
                  <a:moveTo>
                    <a:pt x="12025" y="8070"/>
                  </a:moveTo>
                  <a:lnTo>
                    <a:pt x="13302" y="8070"/>
                  </a:lnTo>
                  <a:lnTo>
                    <a:pt x="13302" y="9304"/>
                  </a:lnTo>
                  <a:lnTo>
                    <a:pt x="12025" y="9304"/>
                  </a:lnTo>
                  <a:lnTo>
                    <a:pt x="12025" y="8070"/>
                  </a:lnTo>
                  <a:close/>
                  <a:moveTo>
                    <a:pt x="10161" y="9889"/>
                  </a:moveTo>
                  <a:lnTo>
                    <a:pt x="11438" y="9889"/>
                  </a:lnTo>
                  <a:lnTo>
                    <a:pt x="11438" y="11123"/>
                  </a:lnTo>
                  <a:lnTo>
                    <a:pt x="10161" y="11123"/>
                  </a:lnTo>
                  <a:lnTo>
                    <a:pt x="10161" y="9889"/>
                  </a:lnTo>
                  <a:close/>
                </a:path>
              </a:pathLst>
            </a:custGeom>
            <a:solidFill>
              <a:srgbClr val="000000"/>
            </a:solidFill>
            <a:ln>
              <a:noFill/>
            </a:ln>
          </p:spPr>
          <p:txBody>
            <a:bodyPr spcFirstLastPara="1" wrap="square" lIns="22867" tIns="22867" rIns="22867" bIns="22867" anchor="ctr" anchorCtr="0">
              <a:noAutofit/>
            </a:bodyPr>
            <a:lstStyle/>
            <a:p>
              <a:pPr marL="135463" indent="-135463">
                <a:lnSpc>
                  <a:spcPct val="93000"/>
                </a:lnSpc>
                <a:buClr>
                  <a:srgbClr val="000000"/>
                </a:buClr>
                <a:buSzPts val="1400"/>
              </a:pPr>
              <a:endParaRPr sz="1867">
                <a:solidFill>
                  <a:srgbClr val="484861"/>
                </a:solidFill>
                <a:latin typeface="Open Sans"/>
                <a:ea typeface="Open Sans"/>
                <a:cs typeface="Open Sans"/>
                <a:sym typeface="Open Sans"/>
              </a:endParaRPr>
            </a:p>
          </p:txBody>
        </p:sp>
      </p:grpSp>
      <p:cxnSp>
        <p:nvCxnSpPr>
          <p:cNvPr id="3025" name="Google Shape;3025;p330"/>
          <p:cNvCxnSpPr/>
          <p:nvPr/>
        </p:nvCxnSpPr>
        <p:spPr>
          <a:xfrm>
            <a:off x="2801247" y="1909643"/>
            <a:ext cx="8214800" cy="0"/>
          </a:xfrm>
          <a:prstGeom prst="straightConnector1">
            <a:avLst/>
          </a:prstGeom>
          <a:noFill/>
          <a:ln w="38100" cap="flat" cmpd="sng">
            <a:solidFill>
              <a:srgbClr val="0000FF"/>
            </a:solidFill>
            <a:prstDash val="solid"/>
            <a:miter lim="400000"/>
            <a:headEnd type="oval" w="med" len="med"/>
            <a:tailEnd type="triangle" w="med" len="med"/>
          </a:ln>
        </p:spPr>
      </p:cxnSp>
      <p:sp>
        <p:nvSpPr>
          <p:cNvPr id="3026" name="Google Shape;3026;p330"/>
          <p:cNvSpPr txBox="1"/>
          <p:nvPr/>
        </p:nvSpPr>
        <p:spPr>
          <a:xfrm>
            <a:off x="5717933" y="2524033"/>
            <a:ext cx="2617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DELIVERING SHARED SERVICES</a:t>
            </a:r>
            <a:endParaRPr sz="933" b="1">
              <a:solidFill>
                <a:srgbClr val="2A2B33"/>
              </a:solidFill>
              <a:latin typeface="Open Sans"/>
              <a:ea typeface="Open Sans"/>
              <a:cs typeface="Open Sans"/>
              <a:sym typeface="Open Sans"/>
            </a:endParaRPr>
          </a:p>
        </p:txBody>
      </p:sp>
      <p:sp>
        <p:nvSpPr>
          <p:cNvPr id="3027" name="Google Shape;3027;p330"/>
          <p:cNvSpPr/>
          <p:nvPr/>
        </p:nvSpPr>
        <p:spPr>
          <a:xfrm>
            <a:off x="3554717" y="1621017"/>
            <a:ext cx="1022000" cy="577200"/>
          </a:xfrm>
          <a:prstGeom prst="rect">
            <a:avLst/>
          </a:prstGeom>
          <a:solidFill>
            <a:srgbClr val="0000FF"/>
          </a:solidFill>
          <a:ln>
            <a:noFill/>
          </a:ln>
        </p:spPr>
        <p:txBody>
          <a:bodyPr spcFirstLastPara="1" wrap="square" lIns="45733" tIns="45733" rIns="45733" bIns="45733" anchor="ctr" anchorCtr="0">
            <a:noAutofit/>
          </a:bodyPr>
          <a:lstStyle/>
          <a:p>
            <a:pPr algn="ctr"/>
            <a:r>
              <a:rPr lang="en" sz="1067" b="1">
                <a:solidFill>
                  <a:srgbClr val="FFFFFF"/>
                </a:solidFill>
                <a:latin typeface="Open Sans"/>
                <a:ea typeface="Open Sans"/>
                <a:cs typeface="Open Sans"/>
                <a:sym typeface="Open Sans"/>
              </a:rPr>
              <a:t>Cloud Essentials</a:t>
            </a:r>
            <a:endParaRPr sz="1067" b="1">
              <a:solidFill>
                <a:srgbClr val="FFFFFF"/>
              </a:solidFill>
              <a:latin typeface="Open Sans"/>
              <a:ea typeface="Open Sans"/>
              <a:cs typeface="Open Sans"/>
              <a:sym typeface="Open Sans"/>
            </a:endParaRPr>
          </a:p>
        </p:txBody>
      </p:sp>
      <p:sp>
        <p:nvSpPr>
          <p:cNvPr id="3028" name="Google Shape;3028;p330"/>
          <p:cNvSpPr/>
          <p:nvPr/>
        </p:nvSpPr>
        <p:spPr>
          <a:xfrm>
            <a:off x="5315717" y="1609617"/>
            <a:ext cx="1022000" cy="577200"/>
          </a:xfrm>
          <a:prstGeom prst="rect">
            <a:avLst/>
          </a:prstGeom>
          <a:solidFill>
            <a:srgbClr val="0000FF"/>
          </a:solidFill>
          <a:ln>
            <a:noFill/>
          </a:ln>
        </p:spPr>
        <p:txBody>
          <a:bodyPr spcFirstLastPara="1" wrap="square" lIns="45733" tIns="45733" rIns="45733" bIns="45733" anchor="ctr" anchorCtr="0">
            <a:noAutofit/>
          </a:bodyPr>
          <a:lstStyle/>
          <a:p>
            <a:pPr algn="ctr"/>
            <a:r>
              <a:rPr lang="en" sz="1067" b="1">
                <a:solidFill>
                  <a:srgbClr val="FFFFFF"/>
                </a:solidFill>
                <a:latin typeface="Open Sans"/>
                <a:ea typeface="Open Sans"/>
                <a:cs typeface="Open Sans"/>
                <a:sym typeface="Open Sans"/>
              </a:rPr>
              <a:t>Shared Services</a:t>
            </a:r>
            <a:endParaRPr sz="1067" b="1">
              <a:solidFill>
                <a:srgbClr val="FFFFFF"/>
              </a:solidFill>
              <a:latin typeface="Open Sans"/>
              <a:ea typeface="Open Sans"/>
              <a:cs typeface="Open Sans"/>
              <a:sym typeface="Open Sans"/>
            </a:endParaRPr>
          </a:p>
        </p:txBody>
      </p:sp>
      <p:sp>
        <p:nvSpPr>
          <p:cNvPr id="3029" name="Google Shape;3029;p330"/>
          <p:cNvSpPr/>
          <p:nvPr/>
        </p:nvSpPr>
        <p:spPr>
          <a:xfrm>
            <a:off x="8629984" y="1621017"/>
            <a:ext cx="1022000" cy="577200"/>
          </a:xfrm>
          <a:prstGeom prst="rect">
            <a:avLst/>
          </a:prstGeom>
          <a:solidFill>
            <a:srgbClr val="0000FF"/>
          </a:solidFill>
          <a:ln>
            <a:noFill/>
          </a:ln>
        </p:spPr>
        <p:txBody>
          <a:bodyPr spcFirstLastPara="1" wrap="square" lIns="45733" tIns="45733" rIns="45733" bIns="45733" anchor="ctr" anchorCtr="0">
            <a:noAutofit/>
          </a:bodyPr>
          <a:lstStyle/>
          <a:p>
            <a:pPr algn="ctr"/>
            <a:r>
              <a:rPr lang="en" sz="1067" b="1">
                <a:solidFill>
                  <a:srgbClr val="FFFFFF"/>
                </a:solidFill>
                <a:latin typeface="Open Sans"/>
                <a:ea typeface="Open Sans"/>
                <a:cs typeface="Open Sans"/>
                <a:sym typeface="Open Sans"/>
              </a:rPr>
              <a:t>Common Logical Architecture</a:t>
            </a:r>
            <a:endParaRPr sz="1067" b="1">
              <a:solidFill>
                <a:srgbClr val="FFFFFF"/>
              </a:solidFill>
              <a:latin typeface="Open Sans"/>
              <a:ea typeface="Open Sans"/>
              <a:cs typeface="Open Sans"/>
              <a:sym typeface="Open Sans"/>
            </a:endParaRPr>
          </a:p>
        </p:txBody>
      </p:sp>
      <p:sp>
        <p:nvSpPr>
          <p:cNvPr id="3030" name="Google Shape;3030;p330"/>
          <p:cNvSpPr txBox="1"/>
          <p:nvPr/>
        </p:nvSpPr>
        <p:spPr>
          <a:xfrm>
            <a:off x="2801233" y="2531367"/>
            <a:ext cx="2617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ESTABLISH CHAMPIONS</a:t>
            </a:r>
            <a:endParaRPr sz="933" b="1">
              <a:solidFill>
                <a:srgbClr val="2A2B33"/>
              </a:solidFill>
              <a:latin typeface="Open Sans"/>
              <a:ea typeface="Open Sans"/>
              <a:cs typeface="Open Sans"/>
              <a:sym typeface="Open Sans"/>
            </a:endParaRPr>
          </a:p>
        </p:txBody>
      </p:sp>
      <p:sp>
        <p:nvSpPr>
          <p:cNvPr id="3031" name="Google Shape;3031;p330"/>
          <p:cNvSpPr txBox="1"/>
          <p:nvPr/>
        </p:nvSpPr>
        <p:spPr>
          <a:xfrm>
            <a:off x="9036400" y="2552551"/>
            <a:ext cx="2617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EXTENDING TO ADVANCED SCENARIOS</a:t>
            </a:r>
            <a:endParaRPr sz="933" b="1">
              <a:solidFill>
                <a:srgbClr val="2A2B33"/>
              </a:solidFill>
              <a:latin typeface="Open Sans"/>
              <a:ea typeface="Open Sans"/>
              <a:cs typeface="Open Sans"/>
              <a:sym typeface="Open Sans"/>
            </a:endParaRPr>
          </a:p>
        </p:txBody>
      </p:sp>
      <p:sp>
        <p:nvSpPr>
          <p:cNvPr id="3032" name="Google Shape;3032;p330"/>
          <p:cNvSpPr txBox="1"/>
          <p:nvPr/>
        </p:nvSpPr>
        <p:spPr>
          <a:xfrm>
            <a:off x="580700" y="1810600"/>
            <a:ext cx="2617600" cy="180000"/>
          </a:xfrm>
          <a:prstGeom prst="rect">
            <a:avLst/>
          </a:prstGeom>
          <a:noFill/>
          <a:ln>
            <a:noFill/>
          </a:ln>
        </p:spPr>
        <p:txBody>
          <a:bodyPr spcFirstLastPara="1" wrap="square" lIns="45733" tIns="45733" rIns="45733" bIns="45733" anchor="ctr" anchorCtr="0">
            <a:noAutofit/>
          </a:bodyPr>
          <a:lstStyle/>
          <a:p>
            <a:r>
              <a:rPr lang="en" sz="1200" b="1">
                <a:solidFill>
                  <a:srgbClr val="999999"/>
                </a:solidFill>
                <a:latin typeface="Open Sans"/>
                <a:ea typeface="Open Sans"/>
                <a:cs typeface="Open Sans"/>
                <a:sym typeface="Open Sans"/>
              </a:rPr>
              <a:t>MILESTONES</a:t>
            </a:r>
            <a:endParaRPr sz="1200" b="1">
              <a:solidFill>
                <a:srgbClr val="999999"/>
              </a:solidFill>
              <a:latin typeface="Open Sans"/>
              <a:ea typeface="Open Sans"/>
              <a:cs typeface="Open Sans"/>
              <a:sym typeface="Open Sans"/>
            </a:endParaRPr>
          </a:p>
        </p:txBody>
      </p:sp>
      <p:sp>
        <p:nvSpPr>
          <p:cNvPr id="3033" name="Google Shape;3033;p330"/>
          <p:cNvSpPr txBox="1"/>
          <p:nvPr/>
        </p:nvSpPr>
        <p:spPr>
          <a:xfrm>
            <a:off x="580700" y="2852700"/>
            <a:ext cx="2617600" cy="180000"/>
          </a:xfrm>
          <a:prstGeom prst="rect">
            <a:avLst/>
          </a:prstGeom>
          <a:noFill/>
          <a:ln>
            <a:noFill/>
          </a:ln>
        </p:spPr>
        <p:txBody>
          <a:bodyPr spcFirstLastPara="1" wrap="square" lIns="45733" tIns="45733" rIns="45733" bIns="45733" anchor="ctr" anchorCtr="0">
            <a:noAutofit/>
          </a:bodyPr>
          <a:lstStyle/>
          <a:p>
            <a:r>
              <a:rPr lang="en" sz="1200" b="1">
                <a:solidFill>
                  <a:srgbClr val="999999"/>
                </a:solidFill>
                <a:latin typeface="Open Sans"/>
                <a:ea typeface="Open Sans"/>
                <a:cs typeface="Open Sans"/>
                <a:sym typeface="Open Sans"/>
              </a:rPr>
              <a:t>AUDIENCES</a:t>
            </a:r>
            <a:endParaRPr sz="1200" b="1">
              <a:solidFill>
                <a:srgbClr val="999999"/>
              </a:solidFill>
              <a:latin typeface="Open Sans"/>
              <a:ea typeface="Open Sans"/>
              <a:cs typeface="Open Sans"/>
              <a:sym typeface="Open Sans"/>
            </a:endParaRPr>
          </a:p>
        </p:txBody>
      </p:sp>
      <p:sp>
        <p:nvSpPr>
          <p:cNvPr id="3034" name="Google Shape;3034;p330"/>
          <p:cNvSpPr/>
          <p:nvPr/>
        </p:nvSpPr>
        <p:spPr>
          <a:xfrm>
            <a:off x="2839200" y="2732567"/>
            <a:ext cx="8214800" cy="316400"/>
          </a:xfrm>
          <a:prstGeom prst="chevron">
            <a:avLst>
              <a:gd name="adj" fmla="val 50000"/>
            </a:avLst>
          </a:prstGeom>
          <a:solidFill>
            <a:srgbClr val="434343"/>
          </a:solidFill>
          <a:ln>
            <a:noFill/>
          </a:ln>
        </p:spPr>
        <p:txBody>
          <a:bodyPr spcFirstLastPara="1" wrap="square" lIns="121900" tIns="121900" rIns="121900" bIns="121900" anchor="ctr" anchorCtr="0">
            <a:noAutofit/>
          </a:bodyPr>
          <a:lstStyle/>
          <a:p>
            <a:r>
              <a:rPr lang="en" sz="1333">
                <a:solidFill>
                  <a:srgbClr val="FFFFFF"/>
                </a:solidFill>
              </a:rPr>
              <a:t>Practitioner:  Devops, Secops, IT Infrastructure, Admin, ...</a:t>
            </a:r>
            <a:endParaRPr sz="1333">
              <a:solidFill>
                <a:srgbClr val="FFFFFF"/>
              </a:solidFill>
            </a:endParaRPr>
          </a:p>
        </p:txBody>
      </p:sp>
      <p:sp>
        <p:nvSpPr>
          <p:cNvPr id="3035" name="Google Shape;3035;p330"/>
          <p:cNvSpPr/>
          <p:nvPr/>
        </p:nvSpPr>
        <p:spPr>
          <a:xfrm>
            <a:off x="4576733" y="3097013"/>
            <a:ext cx="6477200" cy="316400"/>
          </a:xfrm>
          <a:prstGeom prst="chevron">
            <a:avLst>
              <a:gd name="adj" fmla="val 50000"/>
            </a:avLst>
          </a:prstGeom>
          <a:solidFill>
            <a:srgbClr val="434343"/>
          </a:solidFill>
          <a:ln>
            <a:noFill/>
          </a:ln>
        </p:spPr>
        <p:txBody>
          <a:bodyPr spcFirstLastPara="1" wrap="square" lIns="121900" tIns="121900" rIns="121900" bIns="121900" anchor="ctr" anchorCtr="0">
            <a:noAutofit/>
          </a:bodyPr>
          <a:lstStyle/>
          <a:p>
            <a:r>
              <a:rPr lang="en" sz="1333">
                <a:solidFill>
                  <a:srgbClr val="FFFFFF"/>
                </a:solidFill>
              </a:rPr>
              <a:t>Decision Maker:  Director, VP, CISO, CIO, ...</a:t>
            </a:r>
            <a:endParaRPr sz="1333">
              <a:solidFill>
                <a:srgbClr val="FFFFFF"/>
              </a:solidFill>
            </a:endParaRPr>
          </a:p>
        </p:txBody>
      </p:sp>
      <p:sp>
        <p:nvSpPr>
          <p:cNvPr id="3036" name="Google Shape;3036;p330"/>
          <p:cNvSpPr txBox="1"/>
          <p:nvPr/>
        </p:nvSpPr>
        <p:spPr>
          <a:xfrm>
            <a:off x="580700" y="3481629"/>
            <a:ext cx="2617600" cy="180000"/>
          </a:xfrm>
          <a:prstGeom prst="rect">
            <a:avLst/>
          </a:prstGeom>
          <a:noFill/>
          <a:ln>
            <a:noFill/>
          </a:ln>
        </p:spPr>
        <p:txBody>
          <a:bodyPr spcFirstLastPara="1" wrap="square" lIns="45733" tIns="45733" rIns="45733" bIns="45733" anchor="ctr" anchorCtr="0">
            <a:noAutofit/>
          </a:bodyPr>
          <a:lstStyle/>
          <a:p>
            <a:r>
              <a:rPr lang="en" sz="1200" b="1">
                <a:solidFill>
                  <a:srgbClr val="999999"/>
                </a:solidFill>
                <a:latin typeface="Open Sans"/>
                <a:ea typeface="Open Sans"/>
                <a:cs typeface="Open Sans"/>
                <a:sym typeface="Open Sans"/>
              </a:rPr>
              <a:t>SCENARIOS</a:t>
            </a:r>
            <a:endParaRPr sz="1200" b="1">
              <a:solidFill>
                <a:srgbClr val="999999"/>
              </a:solidFill>
              <a:latin typeface="Open Sans"/>
              <a:ea typeface="Open Sans"/>
              <a:cs typeface="Open Sans"/>
              <a:sym typeface="Open Sans"/>
            </a:endParaRPr>
          </a:p>
        </p:txBody>
      </p:sp>
      <p:cxnSp>
        <p:nvCxnSpPr>
          <p:cNvPr id="3037" name="Google Shape;3037;p330"/>
          <p:cNvCxnSpPr/>
          <p:nvPr/>
        </p:nvCxnSpPr>
        <p:spPr>
          <a:xfrm>
            <a:off x="3136335" y="6082841"/>
            <a:ext cx="1858800" cy="0"/>
          </a:xfrm>
          <a:prstGeom prst="straightConnector1">
            <a:avLst/>
          </a:prstGeom>
          <a:noFill/>
          <a:ln w="9525" cap="flat" cmpd="sng">
            <a:solidFill>
              <a:srgbClr val="5B44DF"/>
            </a:solidFill>
            <a:prstDash val="solid"/>
            <a:miter lim="400000"/>
            <a:headEnd type="oval" w="med" len="med"/>
            <a:tailEnd type="none" w="sm" len="sm"/>
          </a:ln>
        </p:spPr>
      </p:cxnSp>
      <p:cxnSp>
        <p:nvCxnSpPr>
          <p:cNvPr id="3038" name="Google Shape;3038;p330"/>
          <p:cNvCxnSpPr/>
          <p:nvPr/>
        </p:nvCxnSpPr>
        <p:spPr>
          <a:xfrm>
            <a:off x="6974033" y="4640472"/>
            <a:ext cx="2230000" cy="0"/>
          </a:xfrm>
          <a:prstGeom prst="straightConnector1">
            <a:avLst/>
          </a:prstGeom>
          <a:noFill/>
          <a:ln w="9525" cap="flat" cmpd="sng">
            <a:solidFill>
              <a:srgbClr val="B9346F"/>
            </a:solidFill>
            <a:prstDash val="solid"/>
            <a:miter lim="400000"/>
            <a:headEnd type="oval" w="med" len="med"/>
            <a:tailEnd type="oval" w="med" len="med"/>
          </a:ln>
        </p:spPr>
      </p:cxnSp>
      <p:cxnSp>
        <p:nvCxnSpPr>
          <p:cNvPr id="3039" name="Google Shape;3039;p330"/>
          <p:cNvCxnSpPr/>
          <p:nvPr/>
        </p:nvCxnSpPr>
        <p:spPr>
          <a:xfrm>
            <a:off x="4202633" y="4637569"/>
            <a:ext cx="1549600" cy="0"/>
          </a:xfrm>
          <a:prstGeom prst="straightConnector1">
            <a:avLst/>
          </a:prstGeom>
          <a:noFill/>
          <a:ln w="9525" cap="flat" cmpd="sng">
            <a:solidFill>
              <a:srgbClr val="B9346F"/>
            </a:solidFill>
            <a:prstDash val="solid"/>
            <a:miter lim="400000"/>
            <a:headEnd type="oval" w="med" len="med"/>
            <a:tailEnd type="none" w="sm" len="sm"/>
          </a:ln>
        </p:spPr>
      </p:cxnSp>
      <p:cxnSp>
        <p:nvCxnSpPr>
          <p:cNvPr id="3040" name="Google Shape;3040;p330"/>
          <p:cNvCxnSpPr/>
          <p:nvPr/>
        </p:nvCxnSpPr>
        <p:spPr>
          <a:xfrm>
            <a:off x="5752401" y="4640460"/>
            <a:ext cx="1234400" cy="0"/>
          </a:xfrm>
          <a:prstGeom prst="straightConnector1">
            <a:avLst/>
          </a:prstGeom>
          <a:noFill/>
          <a:ln w="9525" cap="flat" cmpd="sng">
            <a:solidFill>
              <a:srgbClr val="B9346F"/>
            </a:solidFill>
            <a:prstDash val="solid"/>
            <a:miter lim="400000"/>
            <a:headEnd type="oval" w="med" len="med"/>
            <a:tailEnd type="none" w="sm" len="sm"/>
          </a:ln>
        </p:spPr>
      </p:cxnSp>
      <p:cxnSp>
        <p:nvCxnSpPr>
          <p:cNvPr id="3041" name="Google Shape;3041;p330"/>
          <p:cNvCxnSpPr/>
          <p:nvPr/>
        </p:nvCxnSpPr>
        <p:spPr>
          <a:xfrm>
            <a:off x="4995140" y="6082859"/>
            <a:ext cx="3205600" cy="0"/>
          </a:xfrm>
          <a:prstGeom prst="straightConnector1">
            <a:avLst/>
          </a:prstGeom>
          <a:noFill/>
          <a:ln w="9525" cap="flat" cmpd="sng">
            <a:solidFill>
              <a:srgbClr val="5B44DF"/>
            </a:solidFill>
            <a:prstDash val="solid"/>
            <a:miter lim="400000"/>
            <a:headEnd type="oval" w="med" len="med"/>
            <a:tailEnd type="oval" w="med" len="med"/>
          </a:ln>
        </p:spPr>
      </p:cxnSp>
      <p:cxnSp>
        <p:nvCxnSpPr>
          <p:cNvPr id="3042" name="Google Shape;3042;p330"/>
          <p:cNvCxnSpPr/>
          <p:nvPr/>
        </p:nvCxnSpPr>
        <p:spPr>
          <a:xfrm>
            <a:off x="3804000" y="5346303"/>
            <a:ext cx="3524400" cy="0"/>
          </a:xfrm>
          <a:prstGeom prst="straightConnector1">
            <a:avLst/>
          </a:prstGeom>
          <a:noFill/>
          <a:ln w="9525" cap="flat" cmpd="sng">
            <a:solidFill>
              <a:srgbClr val="000000"/>
            </a:solidFill>
            <a:prstDash val="solid"/>
            <a:miter lim="400000"/>
            <a:headEnd type="oval" w="med" len="med"/>
            <a:tailEnd type="none" w="sm" len="sm"/>
          </a:ln>
        </p:spPr>
      </p:cxnSp>
      <p:cxnSp>
        <p:nvCxnSpPr>
          <p:cNvPr id="3043" name="Google Shape;3043;p330"/>
          <p:cNvCxnSpPr/>
          <p:nvPr/>
        </p:nvCxnSpPr>
        <p:spPr>
          <a:xfrm>
            <a:off x="7026900" y="5346303"/>
            <a:ext cx="2506000" cy="0"/>
          </a:xfrm>
          <a:prstGeom prst="straightConnector1">
            <a:avLst/>
          </a:prstGeom>
          <a:noFill/>
          <a:ln w="9525" cap="flat" cmpd="sng">
            <a:solidFill>
              <a:srgbClr val="000000"/>
            </a:solidFill>
            <a:prstDash val="solid"/>
            <a:miter lim="400000"/>
            <a:headEnd type="oval" w="med" len="med"/>
            <a:tailEnd type="oval" w="med" len="med"/>
          </a:ln>
        </p:spPr>
      </p:cxnSp>
      <p:cxnSp>
        <p:nvCxnSpPr>
          <p:cNvPr id="3044" name="Google Shape;3044;p330"/>
          <p:cNvCxnSpPr/>
          <p:nvPr/>
        </p:nvCxnSpPr>
        <p:spPr>
          <a:xfrm>
            <a:off x="5717133" y="3920212"/>
            <a:ext cx="3815600" cy="0"/>
          </a:xfrm>
          <a:prstGeom prst="straightConnector1">
            <a:avLst/>
          </a:prstGeom>
          <a:noFill/>
          <a:ln w="9525" cap="flat" cmpd="sng">
            <a:solidFill>
              <a:srgbClr val="53B882"/>
            </a:solidFill>
            <a:prstDash val="solid"/>
            <a:miter lim="400000"/>
            <a:headEnd type="oval" w="med" len="med"/>
            <a:tailEnd type="oval" w="med" len="med"/>
          </a:ln>
        </p:spPr>
      </p:cxnSp>
      <p:sp>
        <p:nvSpPr>
          <p:cNvPr id="3045" name="Google Shape;3045;p330"/>
          <p:cNvSpPr txBox="1"/>
          <p:nvPr/>
        </p:nvSpPr>
        <p:spPr>
          <a:xfrm>
            <a:off x="3183629" y="6149487"/>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Infrastructure as Code</a:t>
            </a:r>
            <a:endParaRPr sz="933" b="1">
              <a:solidFill>
                <a:srgbClr val="2A2B33"/>
              </a:solidFill>
              <a:latin typeface="Open Sans"/>
              <a:ea typeface="Open Sans"/>
              <a:cs typeface="Open Sans"/>
              <a:sym typeface="Open Sans"/>
            </a:endParaRPr>
          </a:p>
        </p:txBody>
      </p:sp>
      <p:sp>
        <p:nvSpPr>
          <p:cNvPr id="3046" name="Google Shape;3046;p330"/>
          <p:cNvSpPr txBox="1"/>
          <p:nvPr/>
        </p:nvSpPr>
        <p:spPr>
          <a:xfrm>
            <a:off x="5034953" y="6149483"/>
            <a:ext cx="15908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Compliance &amp; Governance</a:t>
            </a:r>
            <a:endParaRPr sz="933" b="1">
              <a:solidFill>
                <a:srgbClr val="2A2B33"/>
              </a:solidFill>
              <a:latin typeface="Open Sans"/>
              <a:ea typeface="Open Sans"/>
              <a:cs typeface="Open Sans"/>
              <a:sym typeface="Open Sans"/>
            </a:endParaRPr>
          </a:p>
        </p:txBody>
      </p:sp>
      <p:sp>
        <p:nvSpPr>
          <p:cNvPr id="3047" name="Google Shape;3047;p330"/>
          <p:cNvSpPr txBox="1"/>
          <p:nvPr/>
        </p:nvSpPr>
        <p:spPr>
          <a:xfrm>
            <a:off x="7412696" y="6139667"/>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Self Service Infra</a:t>
            </a:r>
            <a:endParaRPr sz="933" b="1">
              <a:solidFill>
                <a:srgbClr val="2A2B33"/>
              </a:solidFill>
              <a:latin typeface="Open Sans"/>
              <a:ea typeface="Open Sans"/>
              <a:cs typeface="Open Sans"/>
              <a:sym typeface="Open Sans"/>
            </a:endParaRPr>
          </a:p>
        </p:txBody>
      </p:sp>
      <p:sp>
        <p:nvSpPr>
          <p:cNvPr id="3048" name="Google Shape;3048;p330"/>
          <p:cNvSpPr txBox="1"/>
          <p:nvPr/>
        </p:nvSpPr>
        <p:spPr>
          <a:xfrm>
            <a:off x="3892120" y="5411905"/>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Secrets Management</a:t>
            </a:r>
            <a:endParaRPr sz="933" b="1">
              <a:solidFill>
                <a:srgbClr val="2A2B33"/>
              </a:solidFill>
              <a:latin typeface="Open Sans"/>
              <a:ea typeface="Open Sans"/>
              <a:cs typeface="Open Sans"/>
              <a:sym typeface="Open Sans"/>
            </a:endParaRPr>
          </a:p>
        </p:txBody>
      </p:sp>
      <p:sp>
        <p:nvSpPr>
          <p:cNvPr id="3049" name="Google Shape;3049;p330"/>
          <p:cNvSpPr txBox="1"/>
          <p:nvPr/>
        </p:nvSpPr>
        <p:spPr>
          <a:xfrm>
            <a:off x="7116513" y="5424023"/>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Encryption as a Service</a:t>
            </a:r>
            <a:endParaRPr sz="933" b="1">
              <a:solidFill>
                <a:srgbClr val="2A2B33"/>
              </a:solidFill>
              <a:latin typeface="Open Sans"/>
              <a:ea typeface="Open Sans"/>
              <a:cs typeface="Open Sans"/>
              <a:sym typeface="Open Sans"/>
            </a:endParaRPr>
          </a:p>
        </p:txBody>
      </p:sp>
      <p:sp>
        <p:nvSpPr>
          <p:cNvPr id="3050" name="Google Shape;3050;p330"/>
          <p:cNvSpPr txBox="1"/>
          <p:nvPr/>
        </p:nvSpPr>
        <p:spPr>
          <a:xfrm>
            <a:off x="9449553" y="5424039"/>
            <a:ext cx="15908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Advanced Data Protection</a:t>
            </a:r>
            <a:endParaRPr sz="933" b="1">
              <a:solidFill>
                <a:srgbClr val="2A2B33"/>
              </a:solidFill>
              <a:latin typeface="Open Sans"/>
              <a:ea typeface="Open Sans"/>
              <a:cs typeface="Open Sans"/>
              <a:sym typeface="Open Sans"/>
            </a:endParaRPr>
          </a:p>
        </p:txBody>
      </p:sp>
      <p:sp>
        <p:nvSpPr>
          <p:cNvPr id="3051" name="Google Shape;3051;p330"/>
          <p:cNvSpPr txBox="1"/>
          <p:nvPr/>
        </p:nvSpPr>
        <p:spPr>
          <a:xfrm>
            <a:off x="4309867" y="4713921"/>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Common Service Registry</a:t>
            </a:r>
            <a:endParaRPr sz="933" b="1">
              <a:solidFill>
                <a:srgbClr val="2A2B33"/>
              </a:solidFill>
              <a:latin typeface="Open Sans"/>
              <a:ea typeface="Open Sans"/>
              <a:cs typeface="Open Sans"/>
              <a:sym typeface="Open Sans"/>
            </a:endParaRPr>
          </a:p>
        </p:txBody>
      </p:sp>
      <p:sp>
        <p:nvSpPr>
          <p:cNvPr id="3052" name="Google Shape;3052;p330"/>
          <p:cNvSpPr txBox="1"/>
          <p:nvPr/>
        </p:nvSpPr>
        <p:spPr>
          <a:xfrm>
            <a:off x="5831733" y="4713936"/>
            <a:ext cx="911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Health Monitoring</a:t>
            </a:r>
            <a:endParaRPr sz="933" b="1">
              <a:solidFill>
                <a:srgbClr val="2A2B33"/>
              </a:solidFill>
              <a:latin typeface="Open Sans"/>
              <a:ea typeface="Open Sans"/>
              <a:cs typeface="Open Sans"/>
              <a:sym typeface="Open Sans"/>
            </a:endParaRPr>
          </a:p>
        </p:txBody>
      </p:sp>
      <p:sp>
        <p:nvSpPr>
          <p:cNvPr id="3053" name="Google Shape;3053;p330"/>
          <p:cNvSpPr txBox="1"/>
          <p:nvPr/>
        </p:nvSpPr>
        <p:spPr>
          <a:xfrm>
            <a:off x="7074887" y="4713939"/>
            <a:ext cx="2049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Network Infrastructure Automation</a:t>
            </a:r>
            <a:endParaRPr sz="933" b="1">
              <a:solidFill>
                <a:srgbClr val="2A2B33"/>
              </a:solidFill>
              <a:latin typeface="Open Sans"/>
              <a:ea typeface="Open Sans"/>
              <a:cs typeface="Open Sans"/>
              <a:sym typeface="Open Sans"/>
            </a:endParaRPr>
          </a:p>
        </p:txBody>
      </p:sp>
      <p:sp>
        <p:nvSpPr>
          <p:cNvPr id="3054" name="Google Shape;3054;p330"/>
          <p:cNvSpPr txBox="1"/>
          <p:nvPr/>
        </p:nvSpPr>
        <p:spPr>
          <a:xfrm>
            <a:off x="9118467" y="4713921"/>
            <a:ext cx="12924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Service Mesh</a:t>
            </a:r>
            <a:endParaRPr sz="933" b="1">
              <a:solidFill>
                <a:srgbClr val="2A2B33"/>
              </a:solidFill>
              <a:latin typeface="Open Sans"/>
              <a:ea typeface="Open Sans"/>
              <a:cs typeface="Open Sans"/>
              <a:sym typeface="Open Sans"/>
            </a:endParaRPr>
          </a:p>
        </p:txBody>
      </p:sp>
      <p:sp>
        <p:nvSpPr>
          <p:cNvPr id="3055" name="Google Shape;3055;p330"/>
          <p:cNvSpPr txBox="1"/>
          <p:nvPr/>
        </p:nvSpPr>
        <p:spPr>
          <a:xfrm>
            <a:off x="5752400" y="3957803"/>
            <a:ext cx="19840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Container Orchestration</a:t>
            </a:r>
            <a:endParaRPr sz="933" b="1">
              <a:solidFill>
                <a:srgbClr val="2A2B33"/>
              </a:solidFill>
              <a:latin typeface="Open Sans"/>
              <a:ea typeface="Open Sans"/>
              <a:cs typeface="Open Sans"/>
              <a:sym typeface="Open Sans"/>
            </a:endParaRPr>
          </a:p>
        </p:txBody>
      </p:sp>
      <p:sp>
        <p:nvSpPr>
          <p:cNvPr id="3056" name="Google Shape;3056;p330"/>
          <p:cNvSpPr txBox="1"/>
          <p:nvPr/>
        </p:nvSpPr>
        <p:spPr>
          <a:xfrm>
            <a:off x="9300867" y="4012087"/>
            <a:ext cx="2049600" cy="180000"/>
          </a:xfrm>
          <a:prstGeom prst="rect">
            <a:avLst/>
          </a:prstGeom>
          <a:noFill/>
          <a:ln>
            <a:noFill/>
          </a:ln>
        </p:spPr>
        <p:txBody>
          <a:bodyPr spcFirstLastPara="1" wrap="square" lIns="45733" tIns="45733" rIns="45733" bIns="45733" anchor="ctr" anchorCtr="0">
            <a:noAutofit/>
          </a:bodyPr>
          <a:lstStyle/>
          <a:p>
            <a:r>
              <a:rPr lang="en" sz="933" b="1">
                <a:solidFill>
                  <a:srgbClr val="2A2B33"/>
                </a:solidFill>
                <a:latin typeface="Open Sans"/>
                <a:ea typeface="Open Sans"/>
                <a:cs typeface="Open Sans"/>
                <a:sym typeface="Open Sans"/>
              </a:rPr>
              <a:t>Heterogeneous Workload Orchestration</a:t>
            </a:r>
            <a:endParaRPr sz="933" b="1">
              <a:solidFill>
                <a:srgbClr val="2A2B33"/>
              </a:solidFill>
              <a:latin typeface="Open Sans"/>
              <a:ea typeface="Open Sans"/>
              <a:cs typeface="Open Sans"/>
              <a:sym typeface="Open Sans"/>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0"/>
        <p:cNvGrpSpPr/>
        <p:nvPr/>
      </p:nvGrpSpPr>
      <p:grpSpPr>
        <a:xfrm>
          <a:off x="0" y="0"/>
          <a:ext cx="0" cy="0"/>
          <a:chOff x="0" y="0"/>
          <a:chExt cx="0" cy="0"/>
        </a:xfrm>
      </p:grpSpPr>
      <p:sp>
        <p:nvSpPr>
          <p:cNvPr id="3061" name="Google Shape;3061;p331"/>
          <p:cNvSpPr txBox="1">
            <a:spLocks noGrp="1"/>
          </p:cNvSpPr>
          <p:nvPr>
            <p:ph type="body" idx="4294967295"/>
          </p:nvPr>
        </p:nvSpPr>
        <p:spPr>
          <a:xfrm>
            <a:off x="609600" y="546135"/>
            <a:ext cx="9962400" cy="1232000"/>
          </a:xfrm>
          <a:prstGeom prst="rect">
            <a:avLst/>
          </a:prstGeom>
          <a:noFill/>
          <a:ln>
            <a:noFill/>
          </a:ln>
        </p:spPr>
        <p:txBody>
          <a:bodyPr spcFirstLastPara="1" vert="horz" wrap="square" lIns="0" tIns="0" rIns="0" bIns="0" rtlCol="0" anchor="t" anchorCtr="0">
            <a:noAutofit/>
          </a:bodyPr>
          <a:lstStyle/>
          <a:p>
            <a:pPr marL="0" indent="0">
              <a:lnSpc>
                <a:spcPct val="110000"/>
              </a:lnSpc>
              <a:spcBef>
                <a:spcPts val="0"/>
              </a:spcBef>
              <a:buClr>
                <a:srgbClr val="000000"/>
              </a:buClr>
              <a:buSzPts val="3200"/>
              <a:buNone/>
            </a:pPr>
            <a:r>
              <a:rPr lang="en" sz="4267" b="1">
                <a:solidFill>
                  <a:srgbClr val="000000"/>
                </a:solidFill>
                <a:latin typeface="Helvetica Neue"/>
                <a:ea typeface="Helvetica Neue"/>
                <a:cs typeface="Helvetica Neue"/>
                <a:sym typeface="Helvetica Neue"/>
              </a:rPr>
              <a:t>The migration to cloud security</a:t>
            </a:r>
            <a:endParaRPr sz="4267" b="1">
              <a:solidFill>
                <a:srgbClr val="000000"/>
              </a:solidFill>
              <a:latin typeface="Helvetica Neue"/>
              <a:ea typeface="Helvetica Neue"/>
              <a:cs typeface="Helvetica Neue"/>
              <a:sym typeface="Helvetica Neue"/>
            </a:endParaRPr>
          </a:p>
          <a:p>
            <a:pPr marL="0" indent="0">
              <a:lnSpc>
                <a:spcPct val="100000"/>
              </a:lnSpc>
              <a:spcBef>
                <a:spcPts val="0"/>
              </a:spcBef>
              <a:buNone/>
            </a:pPr>
            <a:endParaRPr sz="4267" b="1">
              <a:solidFill>
                <a:srgbClr val="000000"/>
              </a:solidFill>
              <a:latin typeface="Helvetica Neue"/>
              <a:ea typeface="Helvetica Neue"/>
              <a:cs typeface="Helvetica Neue"/>
              <a:sym typeface="Helvetica Neue"/>
            </a:endParaRPr>
          </a:p>
        </p:txBody>
      </p:sp>
      <p:pic>
        <p:nvPicPr>
          <p:cNvPr id="3062" name="Google Shape;3062;p331" descr="blacline.psd"/>
          <p:cNvPicPr preferRelativeResize="0"/>
          <p:nvPr/>
        </p:nvPicPr>
        <p:blipFill rotWithShape="1">
          <a:blip r:embed="rId3">
            <a:alphaModFix/>
          </a:blip>
          <a:srcRect l="8" r="72244"/>
          <a:stretch/>
        </p:blipFill>
        <p:spPr>
          <a:xfrm>
            <a:off x="769240" y="1963454"/>
            <a:ext cx="2991353" cy="213295"/>
          </a:xfrm>
          <a:prstGeom prst="rect">
            <a:avLst/>
          </a:prstGeom>
          <a:noFill/>
          <a:ln>
            <a:noFill/>
          </a:ln>
        </p:spPr>
      </p:pic>
      <p:sp>
        <p:nvSpPr>
          <p:cNvPr id="3063" name="Google Shape;3063;p331"/>
          <p:cNvSpPr txBox="1"/>
          <p:nvPr/>
        </p:nvSpPr>
        <p:spPr>
          <a:xfrm>
            <a:off x="609600" y="2634316"/>
            <a:ext cx="3121600" cy="1060000"/>
          </a:xfrm>
          <a:prstGeom prst="rect">
            <a:avLst/>
          </a:prstGeom>
          <a:noFill/>
          <a:ln>
            <a:noFill/>
          </a:ln>
        </p:spPr>
        <p:txBody>
          <a:bodyPr spcFirstLastPara="1" wrap="square" lIns="17133" tIns="17133" rIns="17133" bIns="17133" anchor="t" anchorCtr="0">
            <a:noAutofit/>
          </a:bodyPr>
          <a:lstStyle/>
          <a:p>
            <a:pPr>
              <a:lnSpc>
                <a:spcPct val="110000"/>
              </a:lnSpc>
              <a:buClr>
                <a:srgbClr val="000000"/>
              </a:buClr>
              <a:buSzPts val="1500"/>
            </a:pPr>
            <a:r>
              <a:rPr lang="en" sz="2000" b="1">
                <a:solidFill>
                  <a:srgbClr val="000000"/>
                </a:solidFill>
              </a:rPr>
              <a:t>Traditional Datacenter</a:t>
            </a:r>
            <a:endParaRPr sz="667" b="1"/>
          </a:p>
          <a:p>
            <a:pPr>
              <a:lnSpc>
                <a:spcPct val="110000"/>
              </a:lnSpc>
              <a:spcBef>
                <a:spcPts val="2800"/>
              </a:spcBef>
              <a:buClr>
                <a:srgbClr val="000000"/>
              </a:buClr>
              <a:buSzPts val="1500"/>
            </a:pPr>
            <a:r>
              <a:rPr lang="en" sz="2000" b="1">
                <a:solidFill>
                  <a:srgbClr val="666666"/>
                </a:solidFill>
              </a:rPr>
              <a:t>Static</a:t>
            </a:r>
            <a:endParaRPr sz="667" b="1">
              <a:solidFill>
                <a:srgbClr val="666666"/>
              </a:solidFill>
            </a:endParaRPr>
          </a:p>
        </p:txBody>
      </p:sp>
      <p:sp>
        <p:nvSpPr>
          <p:cNvPr id="3064" name="Google Shape;3064;p331"/>
          <p:cNvSpPr txBox="1"/>
          <p:nvPr/>
        </p:nvSpPr>
        <p:spPr>
          <a:xfrm>
            <a:off x="4139357" y="2634316"/>
            <a:ext cx="4700400" cy="1048800"/>
          </a:xfrm>
          <a:prstGeom prst="rect">
            <a:avLst/>
          </a:prstGeom>
          <a:noFill/>
          <a:ln>
            <a:noFill/>
          </a:ln>
        </p:spPr>
        <p:txBody>
          <a:bodyPr spcFirstLastPara="1" wrap="square" lIns="17133" tIns="17133" rIns="17133" bIns="17133" anchor="t" anchorCtr="0">
            <a:noAutofit/>
          </a:bodyPr>
          <a:lstStyle/>
          <a:p>
            <a:pPr>
              <a:lnSpc>
                <a:spcPct val="110000"/>
              </a:lnSpc>
              <a:buClr>
                <a:srgbClr val="000000"/>
              </a:buClr>
              <a:buSzPts val="1500"/>
            </a:pPr>
            <a:r>
              <a:rPr lang="en" sz="2000" b="1">
                <a:solidFill>
                  <a:srgbClr val="000000"/>
                </a:solidFill>
              </a:rPr>
              <a:t>Modern Datacenter</a:t>
            </a:r>
            <a:endParaRPr sz="667" b="1"/>
          </a:p>
          <a:p>
            <a:pPr>
              <a:lnSpc>
                <a:spcPct val="110000"/>
              </a:lnSpc>
              <a:spcBef>
                <a:spcPts val="2800"/>
              </a:spcBef>
              <a:buClr>
                <a:srgbClr val="000000"/>
              </a:buClr>
              <a:buSzPts val="1500"/>
            </a:pPr>
            <a:r>
              <a:rPr lang="en" sz="2000" b="1">
                <a:solidFill>
                  <a:srgbClr val="666666"/>
                </a:solidFill>
              </a:rPr>
              <a:t>Dynamic</a:t>
            </a:r>
            <a:endParaRPr sz="667" b="1">
              <a:solidFill>
                <a:srgbClr val="666666"/>
              </a:solidFill>
            </a:endParaRPr>
          </a:p>
        </p:txBody>
      </p:sp>
      <p:sp>
        <p:nvSpPr>
          <p:cNvPr id="3065" name="Google Shape;3065;p331"/>
          <p:cNvSpPr/>
          <p:nvPr/>
        </p:nvSpPr>
        <p:spPr>
          <a:xfrm>
            <a:off x="4139357" y="2081783"/>
            <a:ext cx="158800" cy="158800"/>
          </a:xfrm>
          <a:prstGeom prst="ellipse">
            <a:avLst/>
          </a:prstGeom>
          <a:solidFill>
            <a:srgbClr val="000000"/>
          </a:solidFill>
          <a:ln>
            <a:noFill/>
          </a:ln>
        </p:spPr>
        <p:txBody>
          <a:bodyPr spcFirstLastPara="1" wrap="square" lIns="25400" tIns="25400" rIns="25400" bIns="25400" anchor="ctr" anchorCtr="0">
            <a:noAutofit/>
          </a:bodyPr>
          <a:lstStyle/>
          <a:p>
            <a:pPr>
              <a:lnSpc>
                <a:spcPct val="110000"/>
              </a:lnSpc>
              <a:buClr>
                <a:schemeClr val="accent6"/>
              </a:buClr>
              <a:buSzPts val="3200"/>
            </a:pPr>
            <a:endParaRPr sz="4267">
              <a:solidFill>
                <a:schemeClr val="accent6"/>
              </a:solidFill>
              <a:latin typeface="Arial"/>
              <a:ea typeface="Arial"/>
              <a:cs typeface="Arial"/>
              <a:sym typeface="Arial"/>
            </a:endParaRPr>
          </a:p>
        </p:txBody>
      </p:sp>
      <p:sp>
        <p:nvSpPr>
          <p:cNvPr id="3066" name="Google Shape;3066;p331"/>
          <p:cNvSpPr/>
          <p:nvPr/>
        </p:nvSpPr>
        <p:spPr>
          <a:xfrm>
            <a:off x="609600" y="2081783"/>
            <a:ext cx="158800" cy="158800"/>
          </a:xfrm>
          <a:prstGeom prst="ellipse">
            <a:avLst/>
          </a:prstGeom>
          <a:solidFill>
            <a:srgbClr val="000000"/>
          </a:solidFill>
          <a:ln>
            <a:noFill/>
          </a:ln>
        </p:spPr>
        <p:txBody>
          <a:bodyPr spcFirstLastPara="1" wrap="square" lIns="25400" tIns="25400" rIns="25400" bIns="25400" anchor="ctr" anchorCtr="0">
            <a:noAutofit/>
          </a:bodyPr>
          <a:lstStyle/>
          <a:p>
            <a:pPr>
              <a:lnSpc>
                <a:spcPct val="110000"/>
              </a:lnSpc>
              <a:buClr>
                <a:schemeClr val="accent6"/>
              </a:buClr>
              <a:buSzPts val="3200"/>
            </a:pPr>
            <a:endParaRPr sz="4267">
              <a:solidFill>
                <a:schemeClr val="accent6"/>
              </a:solidFill>
              <a:latin typeface="Arial"/>
              <a:ea typeface="Arial"/>
              <a:cs typeface="Arial"/>
              <a:sym typeface="Arial"/>
            </a:endParaRPr>
          </a:p>
        </p:txBody>
      </p:sp>
      <p:sp>
        <p:nvSpPr>
          <p:cNvPr id="3067" name="Google Shape;3067;p331"/>
          <p:cNvSpPr txBox="1"/>
          <p:nvPr/>
        </p:nvSpPr>
        <p:spPr>
          <a:xfrm>
            <a:off x="2882267" y="3570201"/>
            <a:ext cx="833200" cy="1231066"/>
          </a:xfrm>
          <a:prstGeom prst="rect">
            <a:avLst/>
          </a:prstGeom>
          <a:noFill/>
          <a:ln>
            <a:noFill/>
          </a:ln>
        </p:spPr>
        <p:txBody>
          <a:bodyPr spcFirstLastPara="1" wrap="square" lIns="121900" tIns="121900" rIns="121900" bIns="121900" anchor="t" anchorCtr="0">
            <a:spAutoFit/>
          </a:bodyPr>
          <a:lstStyle/>
          <a:p>
            <a:r>
              <a:rPr lang="en" sz="6400"/>
              <a:t>+</a:t>
            </a:r>
            <a:endParaRPr sz="6400"/>
          </a:p>
        </p:txBody>
      </p:sp>
      <p:sp>
        <p:nvSpPr>
          <p:cNvPr id="3068" name="Google Shape;3068;p331"/>
          <p:cNvSpPr txBox="1"/>
          <p:nvPr/>
        </p:nvSpPr>
        <p:spPr>
          <a:xfrm>
            <a:off x="7272733" y="3570201"/>
            <a:ext cx="833200" cy="1231066"/>
          </a:xfrm>
          <a:prstGeom prst="rect">
            <a:avLst/>
          </a:prstGeom>
          <a:noFill/>
          <a:ln>
            <a:noFill/>
          </a:ln>
        </p:spPr>
        <p:txBody>
          <a:bodyPr spcFirstLastPara="1" wrap="square" lIns="121900" tIns="121900" rIns="121900" bIns="121900" anchor="t" anchorCtr="0">
            <a:spAutoFit/>
          </a:bodyPr>
          <a:lstStyle/>
          <a:p>
            <a:r>
              <a:rPr lang="en" sz="6400"/>
              <a:t>=</a:t>
            </a:r>
            <a:endParaRPr sz="6400"/>
          </a:p>
        </p:txBody>
      </p:sp>
      <p:sp>
        <p:nvSpPr>
          <p:cNvPr id="3069" name="Google Shape;3069;p331"/>
          <p:cNvSpPr txBox="1"/>
          <p:nvPr/>
        </p:nvSpPr>
        <p:spPr>
          <a:xfrm>
            <a:off x="4100533" y="3570201"/>
            <a:ext cx="2782000" cy="1231066"/>
          </a:xfrm>
          <a:prstGeom prst="rect">
            <a:avLst/>
          </a:prstGeom>
          <a:noFill/>
          <a:ln>
            <a:noFill/>
          </a:ln>
        </p:spPr>
        <p:txBody>
          <a:bodyPr spcFirstLastPara="1" wrap="square" lIns="121900" tIns="121900" rIns="121900" bIns="121900" anchor="t" anchorCtr="0">
            <a:spAutoFit/>
          </a:bodyPr>
          <a:lstStyle/>
          <a:p>
            <a:r>
              <a:rPr lang="en" sz="3200"/>
              <a:t>Inoculate the Interior</a:t>
            </a:r>
            <a:endParaRPr sz="3200"/>
          </a:p>
        </p:txBody>
      </p:sp>
      <p:sp>
        <p:nvSpPr>
          <p:cNvPr id="3070" name="Google Shape;3070;p331"/>
          <p:cNvSpPr txBox="1"/>
          <p:nvPr/>
        </p:nvSpPr>
        <p:spPr>
          <a:xfrm>
            <a:off x="526833" y="3570200"/>
            <a:ext cx="2394000" cy="1231066"/>
          </a:xfrm>
          <a:prstGeom prst="rect">
            <a:avLst/>
          </a:prstGeom>
          <a:noFill/>
          <a:ln>
            <a:noFill/>
          </a:ln>
        </p:spPr>
        <p:txBody>
          <a:bodyPr spcFirstLastPara="1" wrap="square" lIns="121900" tIns="121900" rIns="121900" bIns="121900" anchor="t" anchorCtr="0">
            <a:spAutoFit/>
          </a:bodyPr>
          <a:lstStyle/>
          <a:p>
            <a:r>
              <a:rPr lang="en" sz="3200"/>
              <a:t>Defend the Perimeter </a:t>
            </a:r>
            <a:endParaRPr sz="2400"/>
          </a:p>
        </p:txBody>
      </p:sp>
      <p:pic>
        <p:nvPicPr>
          <p:cNvPr id="3071" name="Google Shape;3071;p331" descr="Image"/>
          <p:cNvPicPr preferRelativeResize="0"/>
          <p:nvPr/>
        </p:nvPicPr>
        <p:blipFill rotWithShape="1">
          <a:blip r:embed="rId4">
            <a:alphaModFix/>
          </a:blip>
          <a:srcRect/>
          <a:stretch/>
        </p:blipFill>
        <p:spPr>
          <a:xfrm>
            <a:off x="769239" y="1960874"/>
            <a:ext cx="10782304" cy="215900"/>
          </a:xfrm>
          <a:prstGeom prst="rect">
            <a:avLst/>
          </a:prstGeom>
          <a:noFill/>
          <a:ln>
            <a:noFill/>
          </a:ln>
        </p:spPr>
      </p:pic>
      <p:sp>
        <p:nvSpPr>
          <p:cNvPr id="3072" name="Google Shape;3072;p331"/>
          <p:cNvSpPr txBox="1"/>
          <p:nvPr/>
        </p:nvSpPr>
        <p:spPr>
          <a:xfrm>
            <a:off x="8355300" y="3570201"/>
            <a:ext cx="2712800" cy="1231066"/>
          </a:xfrm>
          <a:prstGeom prst="rect">
            <a:avLst/>
          </a:prstGeom>
          <a:noFill/>
          <a:ln>
            <a:noFill/>
          </a:ln>
        </p:spPr>
        <p:txBody>
          <a:bodyPr spcFirstLastPara="1" wrap="square" lIns="121900" tIns="121900" rIns="121900" bIns="121900" anchor="t" anchorCtr="0">
            <a:spAutoFit/>
          </a:bodyPr>
          <a:lstStyle/>
          <a:p>
            <a:r>
              <a:rPr lang="en" sz="3200"/>
              <a:t>Defense in Depth</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45"/>
        <p:cNvGrpSpPr/>
        <p:nvPr/>
      </p:nvGrpSpPr>
      <p:grpSpPr>
        <a:xfrm>
          <a:off x="0" y="0"/>
          <a:ext cx="0" cy="0"/>
          <a:chOff x="0" y="0"/>
          <a:chExt cx="0" cy="0"/>
        </a:xfrm>
      </p:grpSpPr>
      <p:sp>
        <p:nvSpPr>
          <p:cNvPr id="5446" name="Google Shape;5446;gb862abc44b_1_0"/>
          <p:cNvSpPr/>
          <p:nvPr/>
        </p:nvSpPr>
        <p:spPr>
          <a:xfrm>
            <a:off x="11371075" y="6339525"/>
            <a:ext cx="424200" cy="518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447" name="Google Shape;5447;gb862abc44b_1_0"/>
          <p:cNvSpPr txBox="1"/>
          <p:nvPr/>
        </p:nvSpPr>
        <p:spPr>
          <a:xfrm>
            <a:off x="8109858" y="0"/>
            <a:ext cx="4082100" cy="68580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400"/>
              </a:spcBef>
              <a:spcAft>
                <a:spcPts val="0"/>
              </a:spcAft>
              <a:buClr>
                <a:srgbClr val="FFFFFF"/>
              </a:buClr>
              <a:buSzPts val="40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448" name="Google Shape;5448;gb862abc44b_1_0"/>
          <p:cNvPicPr preferRelativeResize="0"/>
          <p:nvPr/>
        </p:nvPicPr>
        <p:blipFill rotWithShape="1">
          <a:blip r:embed="rId3">
            <a:alphaModFix/>
          </a:blip>
          <a:srcRect t="2489" b="2489"/>
          <a:stretch/>
        </p:blipFill>
        <p:spPr>
          <a:xfrm>
            <a:off x="11284887" y="6403318"/>
            <a:ext cx="731186" cy="390807"/>
          </a:xfrm>
          <a:prstGeom prst="rect">
            <a:avLst/>
          </a:prstGeom>
          <a:noFill/>
          <a:ln>
            <a:noFill/>
          </a:ln>
        </p:spPr>
      </p:pic>
      <p:sp>
        <p:nvSpPr>
          <p:cNvPr id="5449" name="Google Shape;5449;gb862abc44b_1_0"/>
          <p:cNvSpPr/>
          <p:nvPr/>
        </p:nvSpPr>
        <p:spPr>
          <a:xfrm>
            <a:off x="152862" y="1330800"/>
            <a:ext cx="7893781" cy="600999"/>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0" i="0" u="none" strike="noStrike" kern="0" cap="none" spc="0" normalizeH="0" baseline="0" noProof="0">
                <a:ln w="28575" cap="flat" cmpd="sng">
                  <a:solidFill>
                    <a:srgbClr val="4285F4"/>
                  </a:solidFill>
                  <a:prstDash val="solid"/>
                  <a:round/>
                  <a:headEnd type="none" w="sm" len="sm"/>
                  <a:tailEnd type="none" w="sm" len="sm"/>
                </a:ln>
                <a:solidFill>
                  <a:srgbClr val="EEEEEE"/>
                </a:solidFill>
                <a:effectLst/>
                <a:uLnTx/>
                <a:uFillTx/>
                <a:latin typeface="Arial"/>
                <a:cs typeface="Arial"/>
                <a:sym typeface="Arial"/>
              </a:rPr>
              <a:t>CONTRATULATIONS</a:t>
            </a:r>
          </a:p>
        </p:txBody>
      </p:sp>
      <p:graphicFrame>
        <p:nvGraphicFramePr>
          <p:cNvPr id="5450" name="Google Shape;5450;gb862abc44b_1_0"/>
          <p:cNvGraphicFramePr/>
          <p:nvPr>
            <p:extLst>
              <p:ext uri="{D42A27DB-BD31-4B8C-83A1-F6EECF244321}">
                <p14:modId xmlns:p14="http://schemas.microsoft.com/office/powerpoint/2010/main" val="960766870"/>
              </p:ext>
            </p:extLst>
          </p:nvPr>
        </p:nvGraphicFramePr>
        <p:xfrm>
          <a:off x="308550" y="3549750"/>
          <a:ext cx="7695150" cy="2789800"/>
        </p:xfrm>
        <a:graphic>
          <a:graphicData uri="http://schemas.openxmlformats.org/drawingml/2006/table">
            <a:tbl>
              <a:tblPr>
                <a:noFill/>
              </a:tblPr>
              <a:tblGrid>
                <a:gridCol w="2565050">
                  <a:extLst>
                    <a:ext uri="{9D8B030D-6E8A-4147-A177-3AD203B41FA5}">
                      <a16:colId xmlns:a16="http://schemas.microsoft.com/office/drawing/2014/main" val="20000"/>
                    </a:ext>
                  </a:extLst>
                </a:gridCol>
                <a:gridCol w="2565050">
                  <a:extLst>
                    <a:ext uri="{9D8B030D-6E8A-4147-A177-3AD203B41FA5}">
                      <a16:colId xmlns:a16="http://schemas.microsoft.com/office/drawing/2014/main" val="20001"/>
                    </a:ext>
                  </a:extLst>
                </a:gridCol>
                <a:gridCol w="2565050">
                  <a:extLst>
                    <a:ext uri="{9D8B030D-6E8A-4147-A177-3AD203B41FA5}">
                      <a16:colId xmlns:a16="http://schemas.microsoft.com/office/drawing/2014/main" val="20002"/>
                    </a:ext>
                  </a:extLst>
                </a:gridCol>
              </a:tblGrid>
              <a:tr h="697450">
                <a:tc>
                  <a:txBody>
                    <a:bodyPr/>
                    <a:lstStyle/>
                    <a:p>
                      <a:pPr marL="0" lvl="0" indent="0" algn="ctr" rtl="0">
                        <a:spcBef>
                          <a:spcPts val="0"/>
                        </a:spcBef>
                        <a:spcAft>
                          <a:spcPts val="0"/>
                        </a:spcAft>
                        <a:buNone/>
                      </a:pPr>
                      <a:r>
                        <a:rPr lang="en-US" sz="2100" b="1"/>
                        <a:t>Name</a:t>
                      </a:r>
                      <a:endParaRPr sz="2100" b="1"/>
                    </a:p>
                  </a:txBody>
                  <a:tcPr marL="91425" marR="91425" marT="91425" marB="91425"/>
                </a:tc>
                <a:tc>
                  <a:txBody>
                    <a:bodyPr/>
                    <a:lstStyle/>
                    <a:p>
                      <a:pPr marL="0" lvl="0" indent="0" algn="ctr" rtl="0">
                        <a:spcBef>
                          <a:spcPts val="0"/>
                        </a:spcBef>
                        <a:spcAft>
                          <a:spcPts val="0"/>
                        </a:spcAft>
                        <a:buNone/>
                      </a:pPr>
                      <a:r>
                        <a:rPr lang="en-US" sz="2100" b="1"/>
                        <a:t>Partner</a:t>
                      </a:r>
                      <a:endParaRPr sz="2100" b="1"/>
                    </a:p>
                  </a:txBody>
                  <a:tcPr marL="91425" marR="91425" marT="91425" marB="91425"/>
                </a:tc>
                <a:tc>
                  <a:txBody>
                    <a:bodyPr/>
                    <a:lstStyle/>
                    <a:p>
                      <a:pPr marL="0" lvl="0" indent="0" algn="ctr" rtl="0">
                        <a:spcBef>
                          <a:spcPts val="0"/>
                        </a:spcBef>
                        <a:spcAft>
                          <a:spcPts val="0"/>
                        </a:spcAft>
                        <a:buNone/>
                      </a:pPr>
                      <a:r>
                        <a:rPr lang="en-US" sz="2100" b="1"/>
                        <a:t>Total Points</a:t>
                      </a:r>
                      <a:endParaRPr sz="2100" b="1"/>
                    </a:p>
                  </a:txBody>
                  <a:tcPr marL="91425" marR="91425" marT="91425" marB="91425"/>
                </a:tc>
                <a:extLst>
                  <a:ext uri="{0D108BD9-81ED-4DB2-BD59-A6C34878D82A}">
                    <a16:rowId xmlns:a16="http://schemas.microsoft.com/office/drawing/2014/main" val="10000"/>
                  </a:ext>
                </a:extLst>
              </a:tr>
              <a:tr h="697450">
                <a:tc>
                  <a:txBody>
                    <a:bodyPr/>
                    <a:lstStyle/>
                    <a:p>
                      <a:pPr marL="0" lvl="0" indent="0" algn="ctr" rtl="0">
                        <a:spcBef>
                          <a:spcPts val="0"/>
                        </a:spcBef>
                        <a:spcAft>
                          <a:spcPts val="0"/>
                        </a:spcAft>
                        <a:buNone/>
                      </a:pPr>
                      <a:r>
                        <a:rPr lang="en-US" dirty="0"/>
                        <a:t>Colby </a:t>
                      </a:r>
                      <a:r>
                        <a:rPr lang="en-US" dirty="0" err="1"/>
                        <a:t>Canutt</a:t>
                      </a:r>
                      <a:endParaRPr lang="en-US" dirty="0"/>
                    </a:p>
                  </a:txBody>
                  <a:tcPr marL="91425" marR="91425" marT="91425" marB="91425"/>
                </a:tc>
                <a:tc>
                  <a:txBody>
                    <a:bodyPr/>
                    <a:lstStyle/>
                    <a:p>
                      <a:pPr marL="0" lvl="0" indent="0" algn="ctr" rtl="0">
                        <a:spcBef>
                          <a:spcPts val="0"/>
                        </a:spcBef>
                        <a:spcAft>
                          <a:spcPts val="0"/>
                        </a:spcAft>
                        <a:buNone/>
                      </a:pPr>
                      <a:r>
                        <a:rPr lang="en-US" dirty="0"/>
                        <a:t>Optiv</a:t>
                      </a:r>
                    </a:p>
                  </a:txBody>
                  <a:tcPr marL="91425" marR="91425" marT="91425" marB="91425"/>
                </a:tc>
                <a:tc>
                  <a:txBody>
                    <a:bodyPr/>
                    <a:lstStyle/>
                    <a:p>
                      <a:pPr marL="0" lvl="0" indent="0" algn="ctr" rtl="0">
                        <a:spcBef>
                          <a:spcPts val="0"/>
                        </a:spcBef>
                        <a:spcAft>
                          <a:spcPts val="0"/>
                        </a:spcAft>
                        <a:buNone/>
                      </a:pPr>
                      <a:r>
                        <a:rPr lang="en-US" dirty="0"/>
                        <a:t>1200</a:t>
                      </a:r>
                      <a:endParaRPr dirty="0"/>
                    </a:p>
                  </a:txBody>
                  <a:tcPr marL="91425" marR="91425" marT="91425" marB="91425"/>
                </a:tc>
                <a:extLst>
                  <a:ext uri="{0D108BD9-81ED-4DB2-BD59-A6C34878D82A}">
                    <a16:rowId xmlns:a16="http://schemas.microsoft.com/office/drawing/2014/main" val="10001"/>
                  </a:ext>
                </a:extLst>
              </a:tr>
              <a:tr h="697450">
                <a:tc>
                  <a:txBody>
                    <a:bodyPr/>
                    <a:lstStyle/>
                    <a:p>
                      <a:pPr marL="0" lvl="0" indent="0" algn="ctr" rtl="0">
                        <a:spcBef>
                          <a:spcPts val="0"/>
                        </a:spcBef>
                        <a:spcAft>
                          <a:spcPts val="0"/>
                        </a:spcAft>
                        <a:buNone/>
                      </a:pPr>
                      <a:r>
                        <a:rPr lang="en-US"/>
                        <a:t>Justin Stevens</a:t>
                      </a:r>
                      <a:endParaRPr/>
                    </a:p>
                  </a:txBody>
                  <a:tcPr marL="91425" marR="91425" marT="91425" marB="91425"/>
                </a:tc>
                <a:tc>
                  <a:txBody>
                    <a:bodyPr/>
                    <a:lstStyle/>
                    <a:p>
                      <a:pPr marL="0" lvl="0" indent="0" algn="ctr" rtl="0">
                        <a:spcBef>
                          <a:spcPts val="0"/>
                        </a:spcBef>
                        <a:spcAft>
                          <a:spcPts val="0"/>
                        </a:spcAft>
                        <a:buNone/>
                      </a:pPr>
                      <a:r>
                        <a:rPr lang="en-US"/>
                        <a:t>Bridge Data</a:t>
                      </a:r>
                      <a:endParaRPr/>
                    </a:p>
                  </a:txBody>
                  <a:tcPr marL="91425" marR="91425" marT="91425" marB="91425"/>
                </a:tc>
                <a:tc>
                  <a:txBody>
                    <a:bodyPr/>
                    <a:lstStyle/>
                    <a:p>
                      <a:pPr marL="0" lvl="0" indent="0" algn="ctr" rtl="0">
                        <a:spcBef>
                          <a:spcPts val="0"/>
                        </a:spcBef>
                        <a:spcAft>
                          <a:spcPts val="0"/>
                        </a:spcAft>
                        <a:buNone/>
                      </a:pPr>
                      <a:r>
                        <a:rPr lang="en-US" dirty="0"/>
                        <a:t>1200</a:t>
                      </a:r>
                      <a:endParaRPr dirty="0"/>
                    </a:p>
                  </a:txBody>
                  <a:tcPr marL="91425" marR="91425" marT="91425" marB="91425"/>
                </a:tc>
                <a:extLst>
                  <a:ext uri="{0D108BD9-81ED-4DB2-BD59-A6C34878D82A}">
                    <a16:rowId xmlns:a16="http://schemas.microsoft.com/office/drawing/2014/main" val="10002"/>
                  </a:ext>
                </a:extLst>
              </a:tr>
              <a:tr h="697450">
                <a:tc>
                  <a:txBody>
                    <a:bodyPr/>
                    <a:lstStyle/>
                    <a:p>
                      <a:pPr marL="0" lvl="0" indent="0" algn="ctr" rtl="0">
                        <a:spcBef>
                          <a:spcPts val="0"/>
                        </a:spcBef>
                        <a:spcAft>
                          <a:spcPts val="0"/>
                        </a:spcAft>
                        <a:buNone/>
                      </a:pPr>
                      <a:r>
                        <a:rPr lang="en-US" dirty="0"/>
                        <a:t>Dave Unger</a:t>
                      </a:r>
                      <a:endParaRPr dirty="0"/>
                    </a:p>
                  </a:txBody>
                  <a:tcPr marL="91425" marR="91425" marT="91425" marB="91425"/>
                </a:tc>
                <a:tc>
                  <a:txBody>
                    <a:bodyPr/>
                    <a:lstStyle/>
                    <a:p>
                      <a:pPr marL="0" lvl="0" indent="0" algn="ctr" rtl="0">
                        <a:spcBef>
                          <a:spcPts val="0"/>
                        </a:spcBef>
                        <a:spcAft>
                          <a:spcPts val="0"/>
                        </a:spcAft>
                        <a:buNone/>
                      </a:pPr>
                      <a:r>
                        <a:rPr lang="en-US" dirty="0"/>
                        <a:t>InterVision</a:t>
                      </a:r>
                      <a:endParaRPr dirty="0"/>
                    </a:p>
                  </a:txBody>
                  <a:tcPr marL="91425" marR="91425" marT="91425" marB="91425"/>
                </a:tc>
                <a:tc>
                  <a:txBody>
                    <a:bodyPr/>
                    <a:lstStyle/>
                    <a:p>
                      <a:pPr marL="0" lvl="0" indent="0" algn="ctr" rtl="0">
                        <a:spcBef>
                          <a:spcPts val="0"/>
                        </a:spcBef>
                        <a:spcAft>
                          <a:spcPts val="0"/>
                        </a:spcAft>
                        <a:buNone/>
                      </a:pPr>
                      <a:r>
                        <a:rPr lang="en-US" dirty="0"/>
                        <a:t>800</a:t>
                      </a:r>
                      <a:endParaRPr dirty="0"/>
                    </a:p>
                  </a:txBody>
                  <a:tcPr marL="91425" marR="91425" marT="91425" marB="91425"/>
                </a:tc>
                <a:extLst>
                  <a:ext uri="{0D108BD9-81ED-4DB2-BD59-A6C34878D82A}">
                    <a16:rowId xmlns:a16="http://schemas.microsoft.com/office/drawing/2014/main" val="10003"/>
                  </a:ext>
                </a:extLst>
              </a:tr>
            </a:tbl>
          </a:graphicData>
        </a:graphic>
      </p:graphicFrame>
      <p:sp>
        <p:nvSpPr>
          <p:cNvPr id="5451" name="Google Shape;5451;gb862abc44b_1_0"/>
          <p:cNvSpPr/>
          <p:nvPr/>
        </p:nvSpPr>
        <p:spPr>
          <a:xfrm>
            <a:off x="1227330" y="2717700"/>
            <a:ext cx="5857579" cy="518400"/>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0" i="0" u="none" strike="noStrike" kern="0" cap="none" spc="0" normalizeH="0" baseline="0" noProof="0">
                <a:ln w="28575" cap="flat" cmpd="sng">
                  <a:solidFill>
                    <a:srgbClr val="FFAB40"/>
                  </a:solidFill>
                  <a:prstDash val="solid"/>
                  <a:round/>
                  <a:headEnd type="none" w="sm" len="sm"/>
                  <a:tailEnd type="none" w="sm" len="sm"/>
                </a:ln>
                <a:solidFill>
                  <a:srgbClr val="EEEEEE"/>
                </a:solidFill>
                <a:effectLst/>
                <a:uLnTx/>
                <a:uFillTx/>
                <a:latin typeface="Arial"/>
                <a:cs typeface="Arial"/>
                <a:sym typeface="Arial"/>
              </a:rPr>
              <a:t>LEADERBOARD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33"/>
          <p:cNvSpPr/>
          <p:nvPr/>
        </p:nvSpPr>
        <p:spPr>
          <a:xfrm>
            <a:off x="426133" y="5975900"/>
            <a:ext cx="7071200" cy="6640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121900" tIns="121900" rIns="121900" bIns="121900" anchor="t" anchorCtr="0">
            <a:noAutofit/>
          </a:bodyPr>
          <a:lstStyle/>
          <a:p>
            <a:pPr algn="r"/>
            <a:r>
              <a:rPr lang="en" sz="1333"/>
              <a:t>Indirectly</a:t>
            </a:r>
            <a:endParaRPr sz="1333"/>
          </a:p>
        </p:txBody>
      </p:sp>
      <p:sp>
        <p:nvSpPr>
          <p:cNvPr id="3105" name="Google Shape;3105;p333"/>
          <p:cNvSpPr/>
          <p:nvPr/>
        </p:nvSpPr>
        <p:spPr>
          <a:xfrm>
            <a:off x="426133" y="4743900"/>
            <a:ext cx="7071200" cy="1232000"/>
          </a:xfrm>
          <a:prstGeom prst="rect">
            <a:avLst/>
          </a:prstGeom>
          <a:solidFill>
            <a:srgbClr val="CCCCCC"/>
          </a:solidFill>
          <a:ln w="9525" cap="flat" cmpd="sng">
            <a:solidFill>
              <a:srgbClr val="CCCCCC"/>
            </a:solidFill>
            <a:prstDash val="solid"/>
            <a:round/>
            <a:headEnd type="none" w="sm" len="sm"/>
            <a:tailEnd type="none" w="sm" len="sm"/>
          </a:ln>
        </p:spPr>
        <p:txBody>
          <a:bodyPr spcFirstLastPara="1" wrap="square" lIns="121900" tIns="121900" rIns="121900" bIns="121900" anchor="t" anchorCtr="0">
            <a:noAutofit/>
          </a:bodyPr>
          <a:lstStyle/>
          <a:p>
            <a:pPr algn="r"/>
            <a:r>
              <a:rPr lang="en" sz="1333"/>
              <a:t>Directly</a:t>
            </a:r>
            <a:endParaRPr sz="1333"/>
          </a:p>
        </p:txBody>
      </p:sp>
      <p:sp>
        <p:nvSpPr>
          <p:cNvPr id="3106" name="Google Shape;3106;p333"/>
          <p:cNvSpPr txBox="1">
            <a:spLocks noGrp="1"/>
          </p:cNvSpPr>
          <p:nvPr>
            <p:ph type="body" idx="4294967295"/>
          </p:nvPr>
        </p:nvSpPr>
        <p:spPr>
          <a:xfrm>
            <a:off x="609600" y="546135"/>
            <a:ext cx="9962400" cy="1232000"/>
          </a:xfrm>
          <a:prstGeom prst="rect">
            <a:avLst/>
          </a:prstGeom>
          <a:noFill/>
          <a:ln>
            <a:noFill/>
          </a:ln>
        </p:spPr>
        <p:txBody>
          <a:bodyPr spcFirstLastPara="1" vert="horz" wrap="square" lIns="0" tIns="0" rIns="0" bIns="0" rtlCol="0" anchor="t" anchorCtr="0">
            <a:noAutofit/>
          </a:bodyPr>
          <a:lstStyle/>
          <a:p>
            <a:pPr marL="0" indent="0">
              <a:lnSpc>
                <a:spcPct val="110000"/>
              </a:lnSpc>
              <a:spcBef>
                <a:spcPts val="0"/>
              </a:spcBef>
              <a:buClr>
                <a:srgbClr val="000000"/>
              </a:buClr>
              <a:buSzPts val="3200"/>
              <a:buNone/>
            </a:pPr>
            <a:r>
              <a:rPr lang="en" sz="4267" b="1">
                <a:solidFill>
                  <a:srgbClr val="000000"/>
                </a:solidFill>
                <a:latin typeface="Helvetica Neue"/>
                <a:ea typeface="Helvetica Neue"/>
                <a:cs typeface="Helvetica Neue"/>
                <a:sym typeface="Helvetica Neue"/>
              </a:rPr>
              <a:t>The migration to cloud security</a:t>
            </a:r>
            <a:endParaRPr sz="4267" b="1">
              <a:solidFill>
                <a:srgbClr val="000000"/>
              </a:solidFill>
              <a:latin typeface="Helvetica Neue"/>
              <a:ea typeface="Helvetica Neue"/>
              <a:cs typeface="Helvetica Neue"/>
              <a:sym typeface="Helvetica Neue"/>
            </a:endParaRPr>
          </a:p>
          <a:p>
            <a:pPr marL="0" indent="0">
              <a:lnSpc>
                <a:spcPct val="100000"/>
              </a:lnSpc>
              <a:spcBef>
                <a:spcPts val="0"/>
              </a:spcBef>
              <a:buNone/>
            </a:pPr>
            <a:endParaRPr sz="4267" b="1">
              <a:solidFill>
                <a:srgbClr val="000000"/>
              </a:solidFill>
              <a:latin typeface="Helvetica Neue"/>
              <a:ea typeface="Helvetica Neue"/>
              <a:cs typeface="Helvetica Neue"/>
              <a:sym typeface="Helvetica Neue"/>
            </a:endParaRPr>
          </a:p>
        </p:txBody>
      </p:sp>
      <p:pic>
        <p:nvPicPr>
          <p:cNvPr id="3107" name="Google Shape;3107;p333" descr="blacline.psd"/>
          <p:cNvPicPr preferRelativeResize="0"/>
          <p:nvPr/>
        </p:nvPicPr>
        <p:blipFill rotWithShape="1">
          <a:blip r:embed="rId3">
            <a:alphaModFix/>
          </a:blip>
          <a:srcRect l="8" r="72244"/>
          <a:stretch/>
        </p:blipFill>
        <p:spPr>
          <a:xfrm>
            <a:off x="769240" y="1963454"/>
            <a:ext cx="2991353" cy="213295"/>
          </a:xfrm>
          <a:prstGeom prst="rect">
            <a:avLst/>
          </a:prstGeom>
          <a:noFill/>
          <a:ln>
            <a:noFill/>
          </a:ln>
        </p:spPr>
      </p:pic>
      <p:sp>
        <p:nvSpPr>
          <p:cNvPr id="3108" name="Google Shape;3108;p333"/>
          <p:cNvSpPr txBox="1"/>
          <p:nvPr/>
        </p:nvSpPr>
        <p:spPr>
          <a:xfrm>
            <a:off x="609600" y="2634316"/>
            <a:ext cx="3121600" cy="1060000"/>
          </a:xfrm>
          <a:prstGeom prst="rect">
            <a:avLst/>
          </a:prstGeom>
          <a:noFill/>
          <a:ln>
            <a:noFill/>
          </a:ln>
        </p:spPr>
        <p:txBody>
          <a:bodyPr spcFirstLastPara="1" wrap="square" lIns="17133" tIns="17133" rIns="17133" bIns="17133" anchor="t" anchorCtr="0">
            <a:noAutofit/>
          </a:bodyPr>
          <a:lstStyle/>
          <a:p>
            <a:pPr>
              <a:lnSpc>
                <a:spcPct val="110000"/>
              </a:lnSpc>
              <a:buClr>
                <a:srgbClr val="000000"/>
              </a:buClr>
              <a:buSzPts val="1500"/>
            </a:pPr>
            <a:r>
              <a:rPr lang="en" sz="2000" b="1">
                <a:solidFill>
                  <a:srgbClr val="000000"/>
                </a:solidFill>
              </a:rPr>
              <a:t>Traditional Datacenter</a:t>
            </a:r>
            <a:endParaRPr sz="667" b="1"/>
          </a:p>
          <a:p>
            <a:pPr>
              <a:lnSpc>
                <a:spcPct val="110000"/>
              </a:lnSpc>
              <a:spcBef>
                <a:spcPts val="2800"/>
              </a:spcBef>
              <a:buClr>
                <a:srgbClr val="000000"/>
              </a:buClr>
              <a:buSzPts val="1500"/>
            </a:pPr>
            <a:r>
              <a:rPr lang="en" sz="2000" b="1">
                <a:solidFill>
                  <a:srgbClr val="666666"/>
                </a:solidFill>
              </a:rPr>
              <a:t>Static</a:t>
            </a:r>
            <a:endParaRPr sz="667" b="1">
              <a:solidFill>
                <a:srgbClr val="666666"/>
              </a:solidFill>
            </a:endParaRPr>
          </a:p>
        </p:txBody>
      </p:sp>
      <p:sp>
        <p:nvSpPr>
          <p:cNvPr id="3109" name="Google Shape;3109;p333"/>
          <p:cNvSpPr txBox="1"/>
          <p:nvPr/>
        </p:nvSpPr>
        <p:spPr>
          <a:xfrm>
            <a:off x="4139357" y="2634316"/>
            <a:ext cx="4700400" cy="1048800"/>
          </a:xfrm>
          <a:prstGeom prst="rect">
            <a:avLst/>
          </a:prstGeom>
          <a:noFill/>
          <a:ln>
            <a:noFill/>
          </a:ln>
        </p:spPr>
        <p:txBody>
          <a:bodyPr spcFirstLastPara="1" wrap="square" lIns="17133" tIns="17133" rIns="17133" bIns="17133" anchor="t" anchorCtr="0">
            <a:noAutofit/>
          </a:bodyPr>
          <a:lstStyle/>
          <a:p>
            <a:pPr>
              <a:lnSpc>
                <a:spcPct val="110000"/>
              </a:lnSpc>
              <a:buClr>
                <a:srgbClr val="000000"/>
              </a:buClr>
              <a:buSzPts val="1500"/>
            </a:pPr>
            <a:r>
              <a:rPr lang="en" sz="2000" b="1">
                <a:solidFill>
                  <a:srgbClr val="000000"/>
                </a:solidFill>
              </a:rPr>
              <a:t>Modern Datacenter</a:t>
            </a:r>
            <a:endParaRPr sz="667" b="1"/>
          </a:p>
          <a:p>
            <a:pPr>
              <a:lnSpc>
                <a:spcPct val="110000"/>
              </a:lnSpc>
              <a:spcBef>
                <a:spcPts val="2800"/>
              </a:spcBef>
              <a:buClr>
                <a:srgbClr val="000000"/>
              </a:buClr>
              <a:buSzPts val="1500"/>
            </a:pPr>
            <a:r>
              <a:rPr lang="en" sz="2000" b="1">
                <a:solidFill>
                  <a:srgbClr val="666666"/>
                </a:solidFill>
              </a:rPr>
              <a:t>Dynamic</a:t>
            </a:r>
            <a:endParaRPr sz="667" b="1">
              <a:solidFill>
                <a:srgbClr val="666666"/>
              </a:solidFill>
            </a:endParaRPr>
          </a:p>
        </p:txBody>
      </p:sp>
      <p:sp>
        <p:nvSpPr>
          <p:cNvPr id="3110" name="Google Shape;3110;p333"/>
          <p:cNvSpPr/>
          <p:nvPr/>
        </p:nvSpPr>
        <p:spPr>
          <a:xfrm>
            <a:off x="4139357" y="2081783"/>
            <a:ext cx="158800" cy="158800"/>
          </a:xfrm>
          <a:prstGeom prst="ellipse">
            <a:avLst/>
          </a:prstGeom>
          <a:solidFill>
            <a:srgbClr val="000000"/>
          </a:solidFill>
          <a:ln>
            <a:noFill/>
          </a:ln>
        </p:spPr>
        <p:txBody>
          <a:bodyPr spcFirstLastPara="1" wrap="square" lIns="25400" tIns="25400" rIns="25400" bIns="25400" anchor="ctr" anchorCtr="0">
            <a:noAutofit/>
          </a:bodyPr>
          <a:lstStyle/>
          <a:p>
            <a:pPr>
              <a:lnSpc>
                <a:spcPct val="110000"/>
              </a:lnSpc>
              <a:buClr>
                <a:schemeClr val="accent6"/>
              </a:buClr>
              <a:buSzPts val="3200"/>
            </a:pPr>
            <a:endParaRPr sz="4267">
              <a:solidFill>
                <a:schemeClr val="accent6"/>
              </a:solidFill>
              <a:latin typeface="Arial"/>
              <a:ea typeface="Arial"/>
              <a:cs typeface="Arial"/>
              <a:sym typeface="Arial"/>
            </a:endParaRPr>
          </a:p>
        </p:txBody>
      </p:sp>
      <p:sp>
        <p:nvSpPr>
          <p:cNvPr id="3111" name="Google Shape;3111;p333"/>
          <p:cNvSpPr/>
          <p:nvPr/>
        </p:nvSpPr>
        <p:spPr>
          <a:xfrm>
            <a:off x="609600" y="2081783"/>
            <a:ext cx="158800" cy="158800"/>
          </a:xfrm>
          <a:prstGeom prst="ellipse">
            <a:avLst/>
          </a:prstGeom>
          <a:solidFill>
            <a:srgbClr val="000000"/>
          </a:solidFill>
          <a:ln>
            <a:noFill/>
          </a:ln>
        </p:spPr>
        <p:txBody>
          <a:bodyPr spcFirstLastPara="1" wrap="square" lIns="25400" tIns="25400" rIns="25400" bIns="25400" anchor="ctr" anchorCtr="0">
            <a:noAutofit/>
          </a:bodyPr>
          <a:lstStyle/>
          <a:p>
            <a:pPr>
              <a:lnSpc>
                <a:spcPct val="110000"/>
              </a:lnSpc>
              <a:buClr>
                <a:schemeClr val="accent6"/>
              </a:buClr>
              <a:buSzPts val="3200"/>
            </a:pPr>
            <a:endParaRPr sz="4267">
              <a:solidFill>
                <a:schemeClr val="accent6"/>
              </a:solidFill>
              <a:latin typeface="Arial"/>
              <a:ea typeface="Arial"/>
              <a:cs typeface="Arial"/>
              <a:sym typeface="Arial"/>
            </a:endParaRPr>
          </a:p>
        </p:txBody>
      </p:sp>
      <p:sp>
        <p:nvSpPr>
          <p:cNvPr id="3112" name="Google Shape;3112;p333"/>
          <p:cNvSpPr txBox="1"/>
          <p:nvPr/>
        </p:nvSpPr>
        <p:spPr>
          <a:xfrm>
            <a:off x="2882267" y="3570201"/>
            <a:ext cx="833200" cy="1231066"/>
          </a:xfrm>
          <a:prstGeom prst="rect">
            <a:avLst/>
          </a:prstGeom>
          <a:noFill/>
          <a:ln>
            <a:noFill/>
          </a:ln>
        </p:spPr>
        <p:txBody>
          <a:bodyPr spcFirstLastPara="1" wrap="square" lIns="121900" tIns="121900" rIns="121900" bIns="121900" anchor="t" anchorCtr="0">
            <a:spAutoFit/>
          </a:bodyPr>
          <a:lstStyle/>
          <a:p>
            <a:r>
              <a:rPr lang="en" sz="6400"/>
              <a:t>+</a:t>
            </a:r>
            <a:endParaRPr sz="6400"/>
          </a:p>
        </p:txBody>
      </p:sp>
      <p:sp>
        <p:nvSpPr>
          <p:cNvPr id="3113" name="Google Shape;3113;p333"/>
          <p:cNvSpPr txBox="1"/>
          <p:nvPr/>
        </p:nvSpPr>
        <p:spPr>
          <a:xfrm>
            <a:off x="7272733" y="3570201"/>
            <a:ext cx="833200" cy="1231066"/>
          </a:xfrm>
          <a:prstGeom prst="rect">
            <a:avLst/>
          </a:prstGeom>
          <a:noFill/>
          <a:ln>
            <a:noFill/>
          </a:ln>
        </p:spPr>
        <p:txBody>
          <a:bodyPr spcFirstLastPara="1" wrap="square" lIns="121900" tIns="121900" rIns="121900" bIns="121900" anchor="t" anchorCtr="0">
            <a:spAutoFit/>
          </a:bodyPr>
          <a:lstStyle/>
          <a:p>
            <a:r>
              <a:rPr lang="en" sz="6400"/>
              <a:t>=</a:t>
            </a:r>
            <a:endParaRPr sz="6400"/>
          </a:p>
        </p:txBody>
      </p:sp>
      <p:sp>
        <p:nvSpPr>
          <p:cNvPr id="3114" name="Google Shape;3114;p333"/>
          <p:cNvSpPr txBox="1"/>
          <p:nvPr/>
        </p:nvSpPr>
        <p:spPr>
          <a:xfrm>
            <a:off x="4100533" y="3570201"/>
            <a:ext cx="2782000" cy="1231066"/>
          </a:xfrm>
          <a:prstGeom prst="rect">
            <a:avLst/>
          </a:prstGeom>
          <a:noFill/>
          <a:ln>
            <a:noFill/>
          </a:ln>
        </p:spPr>
        <p:txBody>
          <a:bodyPr spcFirstLastPara="1" wrap="square" lIns="121900" tIns="121900" rIns="121900" bIns="121900" anchor="t" anchorCtr="0">
            <a:spAutoFit/>
          </a:bodyPr>
          <a:lstStyle/>
          <a:p>
            <a:r>
              <a:rPr lang="en" sz="3200"/>
              <a:t>Inoculate the Interior</a:t>
            </a:r>
            <a:endParaRPr sz="3200"/>
          </a:p>
        </p:txBody>
      </p:sp>
      <p:sp>
        <p:nvSpPr>
          <p:cNvPr id="3115" name="Google Shape;3115;p333"/>
          <p:cNvSpPr txBox="1"/>
          <p:nvPr/>
        </p:nvSpPr>
        <p:spPr>
          <a:xfrm>
            <a:off x="526833" y="3570200"/>
            <a:ext cx="2394000" cy="1231066"/>
          </a:xfrm>
          <a:prstGeom prst="rect">
            <a:avLst/>
          </a:prstGeom>
          <a:noFill/>
          <a:ln>
            <a:noFill/>
          </a:ln>
        </p:spPr>
        <p:txBody>
          <a:bodyPr spcFirstLastPara="1" wrap="square" lIns="121900" tIns="121900" rIns="121900" bIns="121900" anchor="t" anchorCtr="0">
            <a:spAutoFit/>
          </a:bodyPr>
          <a:lstStyle/>
          <a:p>
            <a:r>
              <a:rPr lang="en" sz="3200"/>
              <a:t>Defend the Perimeter </a:t>
            </a:r>
            <a:endParaRPr sz="2400"/>
          </a:p>
        </p:txBody>
      </p:sp>
      <p:pic>
        <p:nvPicPr>
          <p:cNvPr id="3116" name="Google Shape;3116;p333" descr="Image"/>
          <p:cNvPicPr preferRelativeResize="0"/>
          <p:nvPr/>
        </p:nvPicPr>
        <p:blipFill rotWithShape="1">
          <a:blip r:embed="rId4">
            <a:alphaModFix/>
          </a:blip>
          <a:srcRect/>
          <a:stretch/>
        </p:blipFill>
        <p:spPr>
          <a:xfrm>
            <a:off x="769239" y="1960874"/>
            <a:ext cx="10782304" cy="215900"/>
          </a:xfrm>
          <a:prstGeom prst="rect">
            <a:avLst/>
          </a:prstGeom>
          <a:noFill/>
          <a:ln>
            <a:noFill/>
          </a:ln>
        </p:spPr>
      </p:pic>
      <p:grpSp>
        <p:nvGrpSpPr>
          <p:cNvPr id="3117" name="Google Shape;3117;p333"/>
          <p:cNvGrpSpPr/>
          <p:nvPr/>
        </p:nvGrpSpPr>
        <p:grpSpPr>
          <a:xfrm>
            <a:off x="2949869" y="6046701"/>
            <a:ext cx="1770832" cy="419095"/>
            <a:chOff x="0" y="0"/>
            <a:chExt cx="3541663" cy="838188"/>
          </a:xfrm>
        </p:grpSpPr>
        <p:sp>
          <p:nvSpPr>
            <p:cNvPr id="3118" name="Google Shape;3118;p333"/>
            <p:cNvSpPr/>
            <p:nvPr/>
          </p:nvSpPr>
          <p:spPr>
            <a:xfrm>
              <a:off x="1032445" y="169891"/>
              <a:ext cx="2509218" cy="478548"/>
            </a:xfrm>
            <a:custGeom>
              <a:avLst/>
              <a:gdLst/>
              <a:ahLst/>
              <a:cxnLst/>
              <a:rect l="l" t="t"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119" name="Google Shape;3119;p333"/>
            <p:cNvSpPr/>
            <p:nvPr/>
          </p:nvSpPr>
          <p:spPr>
            <a:xfrm>
              <a:off x="514331" y="147819"/>
              <a:ext cx="231606" cy="39700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120" name="Google Shape;3120;p333"/>
            <p:cNvSpPr/>
            <p:nvPr/>
          </p:nvSpPr>
          <p:spPr>
            <a:xfrm>
              <a:off x="0" y="0"/>
              <a:ext cx="489186" cy="838188"/>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rgbClr val="5E42E9"/>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sp>
        <p:nvSpPr>
          <p:cNvPr id="3121" name="Google Shape;3121;p333"/>
          <p:cNvSpPr txBox="1"/>
          <p:nvPr/>
        </p:nvSpPr>
        <p:spPr>
          <a:xfrm>
            <a:off x="8355300" y="3570201"/>
            <a:ext cx="2712800" cy="1231066"/>
          </a:xfrm>
          <a:prstGeom prst="rect">
            <a:avLst/>
          </a:prstGeom>
          <a:noFill/>
          <a:ln>
            <a:noFill/>
          </a:ln>
        </p:spPr>
        <p:txBody>
          <a:bodyPr spcFirstLastPara="1" wrap="square" lIns="121900" tIns="121900" rIns="121900" bIns="121900" anchor="t" anchorCtr="0">
            <a:spAutoFit/>
          </a:bodyPr>
          <a:lstStyle/>
          <a:p>
            <a:r>
              <a:rPr lang="en" sz="3200"/>
              <a:t>Defense in Depth</a:t>
            </a:r>
            <a:endParaRPr sz="3200"/>
          </a:p>
        </p:txBody>
      </p:sp>
      <p:grpSp>
        <p:nvGrpSpPr>
          <p:cNvPr id="3122" name="Google Shape;3122;p333"/>
          <p:cNvGrpSpPr/>
          <p:nvPr/>
        </p:nvGrpSpPr>
        <p:grpSpPr>
          <a:xfrm>
            <a:off x="3084550" y="5133904"/>
            <a:ext cx="1432953" cy="419499"/>
            <a:chOff x="87" y="0"/>
            <a:chExt cx="2865906" cy="838998"/>
          </a:xfrm>
        </p:grpSpPr>
        <p:sp>
          <p:nvSpPr>
            <p:cNvPr id="3123" name="Google Shape;3123;p333"/>
            <p:cNvSpPr/>
            <p:nvPr/>
          </p:nvSpPr>
          <p:spPr>
            <a:xfrm>
              <a:off x="1160565" y="166110"/>
              <a:ext cx="1705428" cy="479358"/>
            </a:xfrm>
            <a:custGeom>
              <a:avLst/>
              <a:gdLst/>
              <a:ahLst/>
              <a:cxnLst/>
              <a:rect l="l" t="t" r="r" b="b"/>
              <a:pathLst>
                <a:path w="21600" h="21600" extrusionOk="0">
                  <a:moveTo>
                    <a:pt x="20558" y="21291"/>
                  </a:moveTo>
                  <a:lnTo>
                    <a:pt x="20558" y="515"/>
                  </a:lnTo>
                  <a:lnTo>
                    <a:pt x="21600" y="0"/>
                  </a:lnTo>
                  <a:lnTo>
                    <a:pt x="21600" y="21291"/>
                  </a:lnTo>
                  <a:close/>
                  <a:moveTo>
                    <a:pt x="17208" y="6526"/>
                  </a:moveTo>
                  <a:lnTo>
                    <a:pt x="17208" y="16825"/>
                  </a:lnTo>
                  <a:cubicBezTo>
                    <a:pt x="17208" y="17618"/>
                    <a:pt x="17304" y="18030"/>
                    <a:pt x="17546" y="18030"/>
                  </a:cubicBezTo>
                  <a:cubicBezTo>
                    <a:pt x="17797" y="18030"/>
                    <a:pt x="18251" y="17479"/>
                    <a:pt x="18627" y="16793"/>
                  </a:cubicBezTo>
                  <a:lnTo>
                    <a:pt x="18627" y="6526"/>
                  </a:lnTo>
                  <a:lnTo>
                    <a:pt x="19669" y="6526"/>
                  </a:lnTo>
                  <a:lnTo>
                    <a:pt x="19669" y="21291"/>
                  </a:lnTo>
                  <a:lnTo>
                    <a:pt x="18868" y="21291"/>
                  </a:lnTo>
                  <a:lnTo>
                    <a:pt x="18772" y="20055"/>
                  </a:lnTo>
                  <a:cubicBezTo>
                    <a:pt x="18251" y="20946"/>
                    <a:pt x="17594" y="21600"/>
                    <a:pt x="17112" y="21600"/>
                  </a:cubicBezTo>
                  <a:cubicBezTo>
                    <a:pt x="16417" y="21600"/>
                    <a:pt x="16176" y="19884"/>
                    <a:pt x="16176" y="17237"/>
                  </a:cubicBezTo>
                  <a:lnTo>
                    <a:pt x="16176" y="6526"/>
                  </a:lnTo>
                  <a:close/>
                  <a:moveTo>
                    <a:pt x="13994" y="21600"/>
                  </a:moveTo>
                  <a:cubicBezTo>
                    <a:pt x="13551" y="21600"/>
                    <a:pt x="12952" y="21224"/>
                    <a:pt x="12566" y="20740"/>
                  </a:cubicBezTo>
                  <a:lnTo>
                    <a:pt x="12711" y="17927"/>
                  </a:lnTo>
                  <a:cubicBezTo>
                    <a:pt x="13059" y="18303"/>
                    <a:pt x="13522" y="18577"/>
                    <a:pt x="13946" y="18577"/>
                  </a:cubicBezTo>
                  <a:cubicBezTo>
                    <a:pt x="14400" y="18577"/>
                    <a:pt x="14468" y="18200"/>
                    <a:pt x="14468" y="17067"/>
                  </a:cubicBezTo>
                  <a:cubicBezTo>
                    <a:pt x="14468" y="16175"/>
                    <a:pt x="14419" y="15727"/>
                    <a:pt x="13744" y="15145"/>
                  </a:cubicBezTo>
                  <a:cubicBezTo>
                    <a:pt x="12730" y="14253"/>
                    <a:pt x="12614" y="13358"/>
                    <a:pt x="12614" y="10509"/>
                  </a:cubicBezTo>
                  <a:cubicBezTo>
                    <a:pt x="12614" y="7557"/>
                    <a:pt x="12981" y="6249"/>
                    <a:pt x="14168" y="6249"/>
                  </a:cubicBezTo>
                  <a:cubicBezTo>
                    <a:pt x="14544" y="6249"/>
                    <a:pt x="15047" y="6423"/>
                    <a:pt x="15403" y="6764"/>
                  </a:cubicBezTo>
                  <a:lnTo>
                    <a:pt x="15307" y="9685"/>
                  </a:lnTo>
                  <a:cubicBezTo>
                    <a:pt x="14989" y="9478"/>
                    <a:pt x="14487" y="9272"/>
                    <a:pt x="14168" y="9272"/>
                  </a:cubicBezTo>
                  <a:cubicBezTo>
                    <a:pt x="13715" y="9272"/>
                    <a:pt x="13638" y="9617"/>
                    <a:pt x="13638" y="10544"/>
                  </a:cubicBezTo>
                  <a:cubicBezTo>
                    <a:pt x="13638" y="11709"/>
                    <a:pt x="13667" y="11812"/>
                    <a:pt x="14226" y="12328"/>
                  </a:cubicBezTo>
                  <a:cubicBezTo>
                    <a:pt x="15384" y="13429"/>
                    <a:pt x="15490" y="13976"/>
                    <a:pt x="15490" y="16999"/>
                  </a:cubicBezTo>
                  <a:cubicBezTo>
                    <a:pt x="15490" y="19849"/>
                    <a:pt x="15249" y="21600"/>
                    <a:pt x="13994" y="21600"/>
                  </a:cubicBezTo>
                  <a:close/>
                  <a:moveTo>
                    <a:pt x="10819" y="21291"/>
                  </a:moveTo>
                  <a:lnTo>
                    <a:pt x="10819" y="10988"/>
                  </a:lnTo>
                  <a:cubicBezTo>
                    <a:pt x="10819" y="10200"/>
                    <a:pt x="10723" y="9823"/>
                    <a:pt x="10481" y="9823"/>
                  </a:cubicBezTo>
                  <a:cubicBezTo>
                    <a:pt x="10231" y="9823"/>
                    <a:pt x="9776" y="10370"/>
                    <a:pt x="9410" y="11060"/>
                  </a:cubicBezTo>
                  <a:lnTo>
                    <a:pt x="9410" y="21291"/>
                  </a:lnTo>
                  <a:lnTo>
                    <a:pt x="8368" y="21291"/>
                  </a:lnTo>
                  <a:lnTo>
                    <a:pt x="8368" y="6526"/>
                  </a:lnTo>
                  <a:lnTo>
                    <a:pt x="9159" y="6526"/>
                  </a:lnTo>
                  <a:lnTo>
                    <a:pt x="9265" y="7794"/>
                  </a:lnTo>
                  <a:cubicBezTo>
                    <a:pt x="9776" y="6867"/>
                    <a:pt x="10434" y="6249"/>
                    <a:pt x="10926" y="6249"/>
                  </a:cubicBezTo>
                  <a:cubicBezTo>
                    <a:pt x="11611" y="6249"/>
                    <a:pt x="11861" y="7969"/>
                    <a:pt x="11861" y="10612"/>
                  </a:cubicBezTo>
                  <a:lnTo>
                    <a:pt x="11861" y="21291"/>
                  </a:lnTo>
                  <a:close/>
                  <a:moveTo>
                    <a:pt x="5858" y="9375"/>
                  </a:moveTo>
                  <a:cubicBezTo>
                    <a:pt x="5299" y="9375"/>
                    <a:pt x="5086" y="10267"/>
                    <a:pt x="5086" y="11915"/>
                  </a:cubicBezTo>
                  <a:lnTo>
                    <a:pt x="5086" y="15898"/>
                  </a:lnTo>
                  <a:cubicBezTo>
                    <a:pt x="5086" y="17582"/>
                    <a:pt x="5299" y="18442"/>
                    <a:pt x="5858" y="18442"/>
                  </a:cubicBezTo>
                  <a:cubicBezTo>
                    <a:pt x="6408" y="18442"/>
                    <a:pt x="6621" y="17582"/>
                    <a:pt x="6621" y="15898"/>
                  </a:cubicBezTo>
                  <a:lnTo>
                    <a:pt x="6621" y="11915"/>
                  </a:lnTo>
                  <a:cubicBezTo>
                    <a:pt x="6621" y="10267"/>
                    <a:pt x="6408" y="9375"/>
                    <a:pt x="5858" y="9375"/>
                  </a:cubicBezTo>
                  <a:close/>
                  <a:moveTo>
                    <a:pt x="5858" y="21600"/>
                  </a:moveTo>
                  <a:cubicBezTo>
                    <a:pt x="4430" y="21600"/>
                    <a:pt x="4054" y="18818"/>
                    <a:pt x="4054" y="15763"/>
                  </a:cubicBezTo>
                  <a:lnTo>
                    <a:pt x="4054" y="12054"/>
                  </a:lnTo>
                  <a:cubicBezTo>
                    <a:pt x="4054" y="9031"/>
                    <a:pt x="4430" y="6249"/>
                    <a:pt x="5858" y="6249"/>
                  </a:cubicBezTo>
                  <a:cubicBezTo>
                    <a:pt x="7277" y="6249"/>
                    <a:pt x="7664" y="9031"/>
                    <a:pt x="7664" y="12054"/>
                  </a:cubicBezTo>
                  <a:lnTo>
                    <a:pt x="7664" y="15763"/>
                  </a:lnTo>
                  <a:cubicBezTo>
                    <a:pt x="7664" y="18818"/>
                    <a:pt x="7277" y="21600"/>
                    <a:pt x="5858" y="21600"/>
                  </a:cubicBezTo>
                  <a:close/>
                  <a:moveTo>
                    <a:pt x="0" y="6661"/>
                  </a:moveTo>
                  <a:cubicBezTo>
                    <a:pt x="0" y="2956"/>
                    <a:pt x="599" y="824"/>
                    <a:pt x="2017" y="824"/>
                  </a:cubicBezTo>
                  <a:cubicBezTo>
                    <a:pt x="2548" y="824"/>
                    <a:pt x="3088" y="1066"/>
                    <a:pt x="3562" y="1478"/>
                  </a:cubicBezTo>
                  <a:lnTo>
                    <a:pt x="3436" y="4775"/>
                  </a:lnTo>
                  <a:cubicBezTo>
                    <a:pt x="2973" y="4466"/>
                    <a:pt x="2442" y="4260"/>
                    <a:pt x="2046" y="4260"/>
                  </a:cubicBezTo>
                  <a:cubicBezTo>
                    <a:pt x="1313" y="4260"/>
                    <a:pt x="1071" y="5187"/>
                    <a:pt x="1071" y="7315"/>
                  </a:cubicBezTo>
                  <a:lnTo>
                    <a:pt x="1071" y="15074"/>
                  </a:lnTo>
                  <a:cubicBezTo>
                    <a:pt x="1071" y="17237"/>
                    <a:pt x="1313" y="18133"/>
                    <a:pt x="2046" y="18133"/>
                  </a:cubicBezTo>
                  <a:cubicBezTo>
                    <a:pt x="2442" y="18133"/>
                    <a:pt x="2973" y="17927"/>
                    <a:pt x="3436" y="17618"/>
                  </a:cubicBezTo>
                  <a:lnTo>
                    <a:pt x="3562" y="20914"/>
                  </a:lnTo>
                  <a:cubicBezTo>
                    <a:pt x="3088" y="21358"/>
                    <a:pt x="2548" y="21600"/>
                    <a:pt x="2017" y="21600"/>
                  </a:cubicBezTo>
                  <a:cubicBezTo>
                    <a:pt x="599" y="21600"/>
                    <a:pt x="0" y="19436"/>
                    <a:pt x="0" y="15763"/>
                  </a:cubicBez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124" name="Google Shape;3124;p333"/>
            <p:cNvSpPr/>
            <p:nvPr/>
          </p:nvSpPr>
          <p:spPr>
            <a:xfrm>
              <a:off x="87" y="0"/>
              <a:ext cx="869785" cy="838998"/>
            </a:xfrm>
            <a:custGeom>
              <a:avLst/>
              <a:gdLst/>
              <a:ahLst/>
              <a:cxnLst/>
              <a:rect l="l" t="t" r="r" b="b"/>
              <a:pathLst>
                <a:path w="21552" h="21600" extrusionOk="0">
                  <a:moveTo>
                    <a:pt x="10442" y="19442"/>
                  </a:moveTo>
                  <a:cubicBezTo>
                    <a:pt x="8195" y="19442"/>
                    <a:pt x="6119" y="18539"/>
                    <a:pt x="4532" y="16911"/>
                  </a:cubicBezTo>
                  <a:cubicBezTo>
                    <a:pt x="2963" y="15284"/>
                    <a:pt x="2096" y="13106"/>
                    <a:pt x="2096" y="10810"/>
                  </a:cubicBezTo>
                  <a:cubicBezTo>
                    <a:pt x="2096" y="8494"/>
                    <a:pt x="2963" y="6319"/>
                    <a:pt x="4532" y="4689"/>
                  </a:cubicBezTo>
                  <a:cubicBezTo>
                    <a:pt x="6119" y="3061"/>
                    <a:pt x="8212" y="2178"/>
                    <a:pt x="10442" y="2178"/>
                  </a:cubicBezTo>
                  <a:cubicBezTo>
                    <a:pt x="12291" y="2178"/>
                    <a:pt x="14028" y="2787"/>
                    <a:pt x="15501" y="3944"/>
                  </a:cubicBezTo>
                  <a:lnTo>
                    <a:pt x="16767" y="2219"/>
                  </a:lnTo>
                  <a:cubicBezTo>
                    <a:pt x="14935" y="765"/>
                    <a:pt x="12745" y="0"/>
                    <a:pt x="10442" y="0"/>
                  </a:cubicBezTo>
                  <a:cubicBezTo>
                    <a:pt x="7646" y="0"/>
                    <a:pt x="5042" y="1118"/>
                    <a:pt x="3059" y="3158"/>
                  </a:cubicBezTo>
                  <a:cubicBezTo>
                    <a:pt x="1096" y="5200"/>
                    <a:pt x="0" y="7906"/>
                    <a:pt x="0" y="10810"/>
                  </a:cubicBezTo>
                  <a:cubicBezTo>
                    <a:pt x="0" y="13674"/>
                    <a:pt x="1096" y="16402"/>
                    <a:pt x="3059" y="18442"/>
                  </a:cubicBezTo>
                  <a:cubicBezTo>
                    <a:pt x="5022" y="20482"/>
                    <a:pt x="7646" y="21600"/>
                    <a:pt x="10442" y="21600"/>
                  </a:cubicBezTo>
                  <a:cubicBezTo>
                    <a:pt x="12745" y="21600"/>
                    <a:pt x="14935" y="20835"/>
                    <a:pt x="16767" y="19384"/>
                  </a:cubicBezTo>
                  <a:lnTo>
                    <a:pt x="15501" y="17656"/>
                  </a:lnTo>
                  <a:cubicBezTo>
                    <a:pt x="14028" y="18813"/>
                    <a:pt x="12291" y="19442"/>
                    <a:pt x="10442" y="19442"/>
                  </a:cubicBezTo>
                  <a:close/>
                  <a:moveTo>
                    <a:pt x="19580" y="6593"/>
                  </a:moveTo>
                  <a:cubicBezTo>
                    <a:pt x="19900" y="6416"/>
                    <a:pt x="20070" y="6083"/>
                    <a:pt x="20110" y="5748"/>
                  </a:cubicBezTo>
                  <a:cubicBezTo>
                    <a:pt x="20127" y="5533"/>
                    <a:pt x="20090" y="5318"/>
                    <a:pt x="19977" y="5121"/>
                  </a:cubicBezTo>
                  <a:cubicBezTo>
                    <a:pt x="19693" y="4612"/>
                    <a:pt x="19070" y="4435"/>
                    <a:pt x="18560" y="4709"/>
                  </a:cubicBezTo>
                  <a:cubicBezTo>
                    <a:pt x="18070" y="5003"/>
                    <a:pt x="17900" y="5671"/>
                    <a:pt x="18164" y="6180"/>
                  </a:cubicBezTo>
                  <a:cubicBezTo>
                    <a:pt x="18447" y="6690"/>
                    <a:pt x="19090" y="6887"/>
                    <a:pt x="19580" y="6593"/>
                  </a:cubicBezTo>
                  <a:close/>
                  <a:moveTo>
                    <a:pt x="19560" y="14989"/>
                  </a:moveTo>
                  <a:cubicBezTo>
                    <a:pt x="19070" y="14695"/>
                    <a:pt x="18447" y="14890"/>
                    <a:pt x="18144" y="15401"/>
                  </a:cubicBezTo>
                  <a:cubicBezTo>
                    <a:pt x="17861" y="15931"/>
                    <a:pt x="18050" y="16579"/>
                    <a:pt x="18541" y="16873"/>
                  </a:cubicBezTo>
                  <a:cubicBezTo>
                    <a:pt x="19051" y="17167"/>
                    <a:pt x="19674" y="16991"/>
                    <a:pt x="19957" y="16461"/>
                  </a:cubicBezTo>
                  <a:cubicBezTo>
                    <a:pt x="20033" y="16323"/>
                    <a:pt x="20090" y="16185"/>
                    <a:pt x="20090" y="16029"/>
                  </a:cubicBezTo>
                  <a:cubicBezTo>
                    <a:pt x="20127" y="15616"/>
                    <a:pt x="19920" y="15204"/>
                    <a:pt x="19560" y="14989"/>
                  </a:cubicBezTo>
                  <a:close/>
                  <a:moveTo>
                    <a:pt x="19486" y="9162"/>
                  </a:moveTo>
                  <a:cubicBezTo>
                    <a:pt x="19580" y="9751"/>
                    <a:pt x="20127" y="10142"/>
                    <a:pt x="20694" y="10045"/>
                  </a:cubicBezTo>
                  <a:cubicBezTo>
                    <a:pt x="21166" y="9966"/>
                    <a:pt x="21506" y="9554"/>
                    <a:pt x="21543" y="9083"/>
                  </a:cubicBezTo>
                  <a:cubicBezTo>
                    <a:pt x="21563" y="8985"/>
                    <a:pt x="21543" y="8906"/>
                    <a:pt x="21543" y="8809"/>
                  </a:cubicBezTo>
                  <a:cubicBezTo>
                    <a:pt x="21450" y="8220"/>
                    <a:pt x="20903" y="7829"/>
                    <a:pt x="20354" y="7926"/>
                  </a:cubicBezTo>
                  <a:cubicBezTo>
                    <a:pt x="19787" y="8023"/>
                    <a:pt x="19391" y="8573"/>
                    <a:pt x="19486" y="9162"/>
                  </a:cubicBezTo>
                  <a:close/>
                  <a:moveTo>
                    <a:pt x="20694" y="11496"/>
                  </a:moveTo>
                  <a:cubicBezTo>
                    <a:pt x="20127" y="11399"/>
                    <a:pt x="19580" y="11790"/>
                    <a:pt x="19486" y="12379"/>
                  </a:cubicBezTo>
                  <a:cubicBezTo>
                    <a:pt x="19373" y="12947"/>
                    <a:pt x="19770" y="13518"/>
                    <a:pt x="20336" y="13615"/>
                  </a:cubicBezTo>
                  <a:cubicBezTo>
                    <a:pt x="20883" y="13713"/>
                    <a:pt x="21430" y="13321"/>
                    <a:pt x="21526" y="12753"/>
                  </a:cubicBezTo>
                  <a:cubicBezTo>
                    <a:pt x="21526" y="12714"/>
                    <a:pt x="21543" y="12673"/>
                    <a:pt x="21543" y="12655"/>
                  </a:cubicBezTo>
                  <a:cubicBezTo>
                    <a:pt x="21600" y="12105"/>
                    <a:pt x="21223" y="11596"/>
                    <a:pt x="20694" y="11496"/>
                  </a:cubicBezTo>
                  <a:close/>
                  <a:moveTo>
                    <a:pt x="16597" y="9300"/>
                  </a:moveTo>
                  <a:cubicBezTo>
                    <a:pt x="16710" y="9868"/>
                    <a:pt x="17277" y="10222"/>
                    <a:pt x="17843" y="10104"/>
                  </a:cubicBezTo>
                  <a:cubicBezTo>
                    <a:pt x="18257" y="10006"/>
                    <a:pt x="18560" y="9633"/>
                    <a:pt x="18617" y="9221"/>
                  </a:cubicBezTo>
                  <a:cubicBezTo>
                    <a:pt x="18637" y="9083"/>
                    <a:pt x="18637" y="8947"/>
                    <a:pt x="18617" y="8809"/>
                  </a:cubicBezTo>
                  <a:cubicBezTo>
                    <a:pt x="18484" y="8220"/>
                    <a:pt x="17918" y="7867"/>
                    <a:pt x="17351" y="8005"/>
                  </a:cubicBezTo>
                  <a:cubicBezTo>
                    <a:pt x="16804" y="8123"/>
                    <a:pt x="16464" y="8712"/>
                    <a:pt x="16597" y="9300"/>
                  </a:cubicBezTo>
                  <a:close/>
                  <a:moveTo>
                    <a:pt x="18580" y="12870"/>
                  </a:moveTo>
                  <a:cubicBezTo>
                    <a:pt x="18580" y="12830"/>
                    <a:pt x="18580" y="12811"/>
                    <a:pt x="18597" y="12773"/>
                  </a:cubicBezTo>
                  <a:cubicBezTo>
                    <a:pt x="18693" y="12223"/>
                    <a:pt x="18353" y="11713"/>
                    <a:pt x="17824" y="11555"/>
                  </a:cubicBezTo>
                  <a:cubicBezTo>
                    <a:pt x="17277" y="11419"/>
                    <a:pt x="16710" y="11772"/>
                    <a:pt x="16560" y="12341"/>
                  </a:cubicBezTo>
                  <a:cubicBezTo>
                    <a:pt x="16427" y="12909"/>
                    <a:pt x="16767" y="13497"/>
                    <a:pt x="17314" y="13636"/>
                  </a:cubicBezTo>
                  <a:cubicBezTo>
                    <a:pt x="17861" y="13792"/>
                    <a:pt x="18427" y="13439"/>
                    <a:pt x="18580" y="12870"/>
                  </a:cubicBezTo>
                  <a:close/>
                  <a:moveTo>
                    <a:pt x="13745" y="10772"/>
                  </a:moveTo>
                  <a:cubicBezTo>
                    <a:pt x="13745" y="11378"/>
                    <a:pt x="14198" y="11849"/>
                    <a:pt x="14784" y="11849"/>
                  </a:cubicBezTo>
                  <a:cubicBezTo>
                    <a:pt x="15351" y="11849"/>
                    <a:pt x="15804" y="11378"/>
                    <a:pt x="15804" y="10772"/>
                  </a:cubicBezTo>
                  <a:cubicBezTo>
                    <a:pt x="15804" y="10183"/>
                    <a:pt x="15351" y="9692"/>
                    <a:pt x="14784" y="9692"/>
                  </a:cubicBezTo>
                  <a:cubicBezTo>
                    <a:pt x="14198" y="9692"/>
                    <a:pt x="13745" y="10183"/>
                    <a:pt x="13745" y="10772"/>
                  </a:cubicBezTo>
                  <a:close/>
                </a:path>
              </a:pathLst>
            </a:custGeom>
            <a:solidFill>
              <a:srgbClr val="CA2171"/>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125" name="Google Shape;3125;p333"/>
            <p:cNvSpPr/>
            <p:nvPr/>
          </p:nvSpPr>
          <p:spPr>
            <a:xfrm>
              <a:off x="328524" y="327646"/>
              <a:ext cx="182088" cy="181386"/>
            </a:xfrm>
            <a:custGeom>
              <a:avLst/>
              <a:gdLst/>
              <a:ahLst/>
              <a:cxnLst/>
              <a:rect l="l" t="t" r="r" b="b"/>
              <a:pathLst>
                <a:path w="21600" h="21600" extrusionOk="0">
                  <a:moveTo>
                    <a:pt x="0" y="10805"/>
                  </a:moveTo>
                  <a:cubicBezTo>
                    <a:pt x="0" y="16794"/>
                    <a:pt x="4881" y="21600"/>
                    <a:pt x="10847" y="21600"/>
                  </a:cubicBezTo>
                  <a:cubicBezTo>
                    <a:pt x="16813" y="21600"/>
                    <a:pt x="21600" y="16794"/>
                    <a:pt x="21600" y="10805"/>
                  </a:cubicBezTo>
                  <a:cubicBezTo>
                    <a:pt x="21600" y="4816"/>
                    <a:pt x="16719" y="0"/>
                    <a:pt x="10753" y="0"/>
                  </a:cubicBezTo>
                  <a:cubicBezTo>
                    <a:pt x="4787" y="0"/>
                    <a:pt x="0" y="4900"/>
                    <a:pt x="0" y="10805"/>
                  </a:cubicBezTo>
                  <a:close/>
                </a:path>
              </a:pathLst>
            </a:custGeom>
            <a:solidFill>
              <a:srgbClr val="961D59"/>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grpSp>
      <p:grpSp>
        <p:nvGrpSpPr>
          <p:cNvPr id="3126" name="Google Shape;3126;p333"/>
          <p:cNvGrpSpPr/>
          <p:nvPr/>
        </p:nvGrpSpPr>
        <p:grpSpPr>
          <a:xfrm>
            <a:off x="5265951" y="5110533"/>
            <a:ext cx="1197501" cy="425439"/>
            <a:chOff x="0" y="0"/>
            <a:chExt cx="2395002" cy="850878"/>
          </a:xfrm>
        </p:grpSpPr>
        <p:sp>
          <p:nvSpPr>
            <p:cNvPr id="3127" name="Google Shape;3127;p333"/>
            <p:cNvSpPr/>
            <p:nvPr/>
          </p:nvSpPr>
          <p:spPr>
            <a:xfrm>
              <a:off x="995160" y="175254"/>
              <a:ext cx="1399842" cy="478548"/>
            </a:xfrm>
            <a:custGeom>
              <a:avLst/>
              <a:gdLst/>
              <a:ahLst/>
              <a:cxnLst/>
              <a:rect l="l" t="t" r="r" b="b"/>
              <a:pathLst>
                <a:path w="21600" h="21600" extrusionOk="0">
                  <a:moveTo>
                    <a:pt x="21529" y="21017"/>
                  </a:moveTo>
                  <a:cubicBezTo>
                    <a:pt x="21270" y="21362"/>
                    <a:pt x="20753" y="21600"/>
                    <a:pt x="20424" y="21600"/>
                  </a:cubicBezTo>
                  <a:cubicBezTo>
                    <a:pt x="19506" y="21600"/>
                    <a:pt x="19036" y="20330"/>
                    <a:pt x="19036" y="17679"/>
                  </a:cubicBezTo>
                  <a:lnTo>
                    <a:pt x="19036" y="9494"/>
                  </a:lnTo>
                  <a:lnTo>
                    <a:pt x="18284" y="9494"/>
                  </a:lnTo>
                  <a:lnTo>
                    <a:pt x="18284" y="6537"/>
                  </a:lnTo>
                  <a:lnTo>
                    <a:pt x="19036" y="6537"/>
                  </a:lnTo>
                  <a:lnTo>
                    <a:pt x="19036" y="2890"/>
                  </a:lnTo>
                  <a:lnTo>
                    <a:pt x="20306" y="2374"/>
                  </a:lnTo>
                  <a:lnTo>
                    <a:pt x="20306" y="6537"/>
                  </a:lnTo>
                  <a:lnTo>
                    <a:pt x="21600" y="6537"/>
                  </a:lnTo>
                  <a:lnTo>
                    <a:pt x="21517" y="9494"/>
                  </a:lnTo>
                  <a:lnTo>
                    <a:pt x="20306" y="9494"/>
                  </a:lnTo>
                  <a:lnTo>
                    <a:pt x="20306" y="17198"/>
                  </a:lnTo>
                  <a:cubicBezTo>
                    <a:pt x="20306" y="17988"/>
                    <a:pt x="20424" y="18504"/>
                    <a:pt x="20753" y="18504"/>
                  </a:cubicBezTo>
                  <a:cubicBezTo>
                    <a:pt x="20941" y="18504"/>
                    <a:pt x="21177" y="18401"/>
                    <a:pt x="21388" y="18194"/>
                  </a:cubicBezTo>
                  <a:close/>
                  <a:moveTo>
                    <a:pt x="16497" y="21290"/>
                  </a:moveTo>
                  <a:lnTo>
                    <a:pt x="16497" y="516"/>
                  </a:lnTo>
                  <a:lnTo>
                    <a:pt x="17767" y="0"/>
                  </a:lnTo>
                  <a:lnTo>
                    <a:pt x="17767" y="21290"/>
                  </a:lnTo>
                  <a:close/>
                  <a:moveTo>
                    <a:pt x="12429" y="6537"/>
                  </a:moveTo>
                  <a:lnTo>
                    <a:pt x="12429" y="16853"/>
                  </a:lnTo>
                  <a:cubicBezTo>
                    <a:pt x="12429" y="17647"/>
                    <a:pt x="12546" y="18024"/>
                    <a:pt x="12828" y="18024"/>
                  </a:cubicBezTo>
                  <a:cubicBezTo>
                    <a:pt x="13145" y="18024"/>
                    <a:pt x="13698" y="17472"/>
                    <a:pt x="14145" y="16785"/>
                  </a:cubicBezTo>
                  <a:lnTo>
                    <a:pt x="14145" y="6537"/>
                  </a:lnTo>
                  <a:lnTo>
                    <a:pt x="15415" y="6537"/>
                  </a:lnTo>
                  <a:lnTo>
                    <a:pt x="15415" y="21290"/>
                  </a:lnTo>
                  <a:lnTo>
                    <a:pt x="14451" y="21290"/>
                  </a:lnTo>
                  <a:lnTo>
                    <a:pt x="14322" y="20052"/>
                  </a:lnTo>
                  <a:cubicBezTo>
                    <a:pt x="13698" y="20981"/>
                    <a:pt x="12898" y="21600"/>
                    <a:pt x="12299" y="21600"/>
                  </a:cubicBezTo>
                  <a:cubicBezTo>
                    <a:pt x="11464" y="21600"/>
                    <a:pt x="11170" y="19881"/>
                    <a:pt x="11170" y="17234"/>
                  </a:cubicBezTo>
                  <a:lnTo>
                    <a:pt x="11170" y="6537"/>
                  </a:lnTo>
                  <a:close/>
                  <a:moveTo>
                    <a:pt x="8972" y="15718"/>
                  </a:moveTo>
                  <a:lnTo>
                    <a:pt x="8042" y="15718"/>
                  </a:lnTo>
                  <a:cubicBezTo>
                    <a:pt x="7619" y="15718"/>
                    <a:pt x="7513" y="16063"/>
                    <a:pt x="7513" y="17163"/>
                  </a:cubicBezTo>
                  <a:cubicBezTo>
                    <a:pt x="7513" y="18194"/>
                    <a:pt x="7619" y="18679"/>
                    <a:pt x="8019" y="18679"/>
                  </a:cubicBezTo>
                  <a:cubicBezTo>
                    <a:pt x="8384" y="18679"/>
                    <a:pt x="8737" y="18298"/>
                    <a:pt x="8972" y="17921"/>
                  </a:cubicBezTo>
                  <a:close/>
                  <a:moveTo>
                    <a:pt x="10229" y="21290"/>
                  </a:moveTo>
                  <a:lnTo>
                    <a:pt x="9196" y="21290"/>
                  </a:lnTo>
                  <a:lnTo>
                    <a:pt x="9101" y="20294"/>
                  </a:lnTo>
                  <a:cubicBezTo>
                    <a:pt x="8654" y="21187"/>
                    <a:pt x="8113" y="21600"/>
                    <a:pt x="7596" y="21600"/>
                  </a:cubicBezTo>
                  <a:cubicBezTo>
                    <a:pt x="6679" y="21600"/>
                    <a:pt x="6290" y="19742"/>
                    <a:pt x="6290" y="17198"/>
                  </a:cubicBezTo>
                  <a:cubicBezTo>
                    <a:pt x="6290" y="14206"/>
                    <a:pt x="6737" y="13070"/>
                    <a:pt x="7760" y="13070"/>
                  </a:cubicBezTo>
                  <a:lnTo>
                    <a:pt x="8972" y="13070"/>
                  </a:lnTo>
                  <a:lnTo>
                    <a:pt x="8972" y="11522"/>
                  </a:lnTo>
                  <a:cubicBezTo>
                    <a:pt x="8972" y="9871"/>
                    <a:pt x="8818" y="9288"/>
                    <a:pt x="8007" y="9288"/>
                  </a:cubicBezTo>
                  <a:cubicBezTo>
                    <a:pt x="7548" y="9288"/>
                    <a:pt x="7054" y="9494"/>
                    <a:pt x="6608" y="9768"/>
                  </a:cubicBezTo>
                  <a:lnTo>
                    <a:pt x="6456" y="6950"/>
                  </a:lnTo>
                  <a:cubicBezTo>
                    <a:pt x="6925" y="6501"/>
                    <a:pt x="7619" y="6228"/>
                    <a:pt x="8183" y="6228"/>
                  </a:cubicBezTo>
                  <a:cubicBezTo>
                    <a:pt x="9771" y="6228"/>
                    <a:pt x="10229" y="7879"/>
                    <a:pt x="10229" y="11558"/>
                  </a:cubicBezTo>
                  <a:close/>
                  <a:moveTo>
                    <a:pt x="4692" y="1103"/>
                  </a:moveTo>
                  <a:lnTo>
                    <a:pt x="6043" y="1103"/>
                  </a:lnTo>
                  <a:lnTo>
                    <a:pt x="3986" y="21290"/>
                  </a:lnTo>
                  <a:lnTo>
                    <a:pt x="2058" y="21290"/>
                  </a:lnTo>
                  <a:lnTo>
                    <a:pt x="0" y="1103"/>
                  </a:lnTo>
                  <a:lnTo>
                    <a:pt x="1353" y="1103"/>
                  </a:lnTo>
                  <a:lnTo>
                    <a:pt x="3022" y="17921"/>
                  </a:lnTo>
                  <a:close/>
                </a:path>
              </a:pathLst>
            </a:custGeom>
            <a:solidFill>
              <a:srgbClr val="000000"/>
            </a:solidFill>
            <a:ln>
              <a:noFill/>
            </a:ln>
          </p:spPr>
          <p:txBody>
            <a:bodyPr spcFirstLastPara="1" wrap="square" lIns="0" tIns="0" rIns="0" bIns="0" anchor="ctr" anchorCtr="0">
              <a:noAutofit/>
            </a:bodyPr>
            <a:lstStyle/>
            <a:p>
              <a:pPr marL="135463" indent="-135463">
                <a:lnSpc>
                  <a:spcPct val="120000"/>
                </a:lnSpc>
                <a:buClr>
                  <a:srgbClr val="000000"/>
                </a:buClr>
                <a:buSzPts val="1400"/>
              </a:pPr>
              <a:endParaRPr sz="1867">
                <a:solidFill>
                  <a:srgbClr val="484861"/>
                </a:solidFill>
                <a:latin typeface="Open Sans"/>
                <a:ea typeface="Open Sans"/>
                <a:cs typeface="Open Sans"/>
                <a:sym typeface="Open Sans"/>
              </a:endParaRPr>
            </a:p>
          </p:txBody>
        </p:sp>
        <p:sp>
          <p:nvSpPr>
            <p:cNvPr id="3128" name="Google Shape;3128;p333"/>
            <p:cNvSpPr/>
            <p:nvPr/>
          </p:nvSpPr>
          <p:spPr>
            <a:xfrm>
              <a:off x="0" y="0"/>
              <a:ext cx="850878" cy="850878"/>
            </a:xfrm>
            <a:custGeom>
              <a:avLst/>
              <a:gdLst/>
              <a:ahLst/>
              <a:cxnLst/>
              <a:rect l="l" t="t" r="r" b="b"/>
              <a:pathLst>
                <a:path w="21600" h="21600" extrusionOk="0">
                  <a:moveTo>
                    <a:pt x="0" y="0"/>
                  </a:moveTo>
                  <a:lnTo>
                    <a:pt x="10760" y="21600"/>
                  </a:lnTo>
                  <a:lnTo>
                    <a:pt x="21600" y="0"/>
                  </a:lnTo>
                  <a:lnTo>
                    <a:pt x="0" y="0"/>
                  </a:lnTo>
                  <a:close/>
                  <a:moveTo>
                    <a:pt x="8298" y="4432"/>
                  </a:moveTo>
                  <a:lnTo>
                    <a:pt x="9575" y="4432"/>
                  </a:lnTo>
                  <a:lnTo>
                    <a:pt x="9575" y="5666"/>
                  </a:lnTo>
                  <a:lnTo>
                    <a:pt x="8298" y="5666"/>
                  </a:lnTo>
                  <a:lnTo>
                    <a:pt x="8298" y="4432"/>
                  </a:lnTo>
                  <a:close/>
                  <a:moveTo>
                    <a:pt x="10161" y="4432"/>
                  </a:moveTo>
                  <a:lnTo>
                    <a:pt x="11438" y="4432"/>
                  </a:lnTo>
                  <a:lnTo>
                    <a:pt x="11438" y="5666"/>
                  </a:lnTo>
                  <a:lnTo>
                    <a:pt x="10161" y="5666"/>
                  </a:lnTo>
                  <a:lnTo>
                    <a:pt x="10161" y="4432"/>
                  </a:lnTo>
                  <a:close/>
                  <a:moveTo>
                    <a:pt x="12025" y="4432"/>
                  </a:moveTo>
                  <a:lnTo>
                    <a:pt x="13302" y="4432"/>
                  </a:lnTo>
                  <a:lnTo>
                    <a:pt x="13302" y="5666"/>
                  </a:lnTo>
                  <a:lnTo>
                    <a:pt x="12025" y="5666"/>
                  </a:lnTo>
                  <a:lnTo>
                    <a:pt x="12025" y="4432"/>
                  </a:lnTo>
                  <a:close/>
                  <a:moveTo>
                    <a:pt x="8298" y="6251"/>
                  </a:moveTo>
                  <a:lnTo>
                    <a:pt x="9575" y="6251"/>
                  </a:lnTo>
                  <a:lnTo>
                    <a:pt x="9575" y="7485"/>
                  </a:lnTo>
                  <a:lnTo>
                    <a:pt x="8298" y="7485"/>
                  </a:lnTo>
                  <a:lnTo>
                    <a:pt x="8298" y="6251"/>
                  </a:lnTo>
                  <a:close/>
                  <a:moveTo>
                    <a:pt x="10161" y="6251"/>
                  </a:moveTo>
                  <a:lnTo>
                    <a:pt x="11438" y="6251"/>
                  </a:lnTo>
                  <a:lnTo>
                    <a:pt x="11438" y="7485"/>
                  </a:lnTo>
                  <a:lnTo>
                    <a:pt x="10161" y="7485"/>
                  </a:lnTo>
                  <a:lnTo>
                    <a:pt x="10161" y="6251"/>
                  </a:lnTo>
                  <a:close/>
                  <a:moveTo>
                    <a:pt x="12025" y="6251"/>
                  </a:moveTo>
                  <a:lnTo>
                    <a:pt x="13302" y="6251"/>
                  </a:lnTo>
                  <a:lnTo>
                    <a:pt x="13302" y="7485"/>
                  </a:lnTo>
                  <a:lnTo>
                    <a:pt x="12025" y="7485"/>
                  </a:lnTo>
                  <a:lnTo>
                    <a:pt x="12025" y="6251"/>
                  </a:lnTo>
                  <a:close/>
                  <a:moveTo>
                    <a:pt x="8298" y="8070"/>
                  </a:moveTo>
                  <a:lnTo>
                    <a:pt x="9575" y="8070"/>
                  </a:lnTo>
                  <a:lnTo>
                    <a:pt x="9575" y="9304"/>
                  </a:lnTo>
                  <a:lnTo>
                    <a:pt x="8298" y="9304"/>
                  </a:lnTo>
                  <a:lnTo>
                    <a:pt x="8298" y="8070"/>
                  </a:lnTo>
                  <a:close/>
                  <a:moveTo>
                    <a:pt x="10161" y="8070"/>
                  </a:moveTo>
                  <a:lnTo>
                    <a:pt x="11438" y="8070"/>
                  </a:lnTo>
                  <a:lnTo>
                    <a:pt x="11438" y="9304"/>
                  </a:lnTo>
                  <a:lnTo>
                    <a:pt x="10161" y="9304"/>
                  </a:lnTo>
                  <a:lnTo>
                    <a:pt x="10161" y="8070"/>
                  </a:lnTo>
                  <a:close/>
                  <a:moveTo>
                    <a:pt x="12025" y="8070"/>
                  </a:moveTo>
                  <a:lnTo>
                    <a:pt x="13302" y="8070"/>
                  </a:lnTo>
                  <a:lnTo>
                    <a:pt x="13302" y="9304"/>
                  </a:lnTo>
                  <a:lnTo>
                    <a:pt x="12025" y="9304"/>
                  </a:lnTo>
                  <a:lnTo>
                    <a:pt x="12025" y="8070"/>
                  </a:lnTo>
                  <a:close/>
                  <a:moveTo>
                    <a:pt x="10161" y="9889"/>
                  </a:moveTo>
                  <a:lnTo>
                    <a:pt x="11438" y="9889"/>
                  </a:lnTo>
                  <a:lnTo>
                    <a:pt x="11438" y="11123"/>
                  </a:lnTo>
                  <a:lnTo>
                    <a:pt x="10161" y="11123"/>
                  </a:lnTo>
                  <a:lnTo>
                    <a:pt x="10161" y="9889"/>
                  </a:lnTo>
                  <a:close/>
                </a:path>
              </a:pathLst>
            </a:custGeom>
            <a:solidFill>
              <a:srgbClr val="000000"/>
            </a:solidFill>
            <a:ln>
              <a:noFill/>
            </a:ln>
          </p:spPr>
          <p:txBody>
            <a:bodyPr spcFirstLastPara="1" wrap="square" lIns="22867" tIns="22867" rIns="22867" bIns="22867" anchor="ctr" anchorCtr="0">
              <a:noAutofit/>
            </a:bodyPr>
            <a:lstStyle/>
            <a:p>
              <a:pPr marL="135463" indent="-135463">
                <a:lnSpc>
                  <a:spcPct val="93000"/>
                </a:lnSpc>
                <a:buClr>
                  <a:srgbClr val="000000"/>
                </a:buClr>
                <a:buSzPts val="1400"/>
              </a:pPr>
              <a:endParaRPr sz="1867">
                <a:solidFill>
                  <a:srgbClr val="484861"/>
                </a:solidFill>
                <a:latin typeface="Open Sans"/>
                <a:ea typeface="Open Sans"/>
                <a:cs typeface="Open Sans"/>
                <a:sym typeface="Open Sans"/>
              </a:endParaRPr>
            </a:p>
          </p:txBody>
        </p:sp>
      </p:grpSp>
      <p:sp>
        <p:nvSpPr>
          <p:cNvPr id="2" name="Oval 1">
            <a:extLst>
              <a:ext uri="{FF2B5EF4-FFF2-40B4-BE49-F238E27FC236}">
                <a16:creationId xmlns:a16="http://schemas.microsoft.com/office/drawing/2014/main" id="{77DB0D86-D076-B141-B464-15BBD7D00403}"/>
              </a:ext>
            </a:extLst>
          </p:cNvPr>
          <p:cNvSpPr/>
          <p:nvPr/>
        </p:nvSpPr>
        <p:spPr>
          <a:xfrm>
            <a:off x="2692321" y="4948484"/>
            <a:ext cx="2394000" cy="1691416"/>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29" name="Google Shape;3129;p333"/>
          <p:cNvPicPr preferRelativeResize="0"/>
          <p:nvPr/>
        </p:nvPicPr>
        <p:blipFill>
          <a:blip r:embed="rId5">
            <a:alphaModFix/>
          </a:blip>
          <a:stretch>
            <a:fillRect/>
          </a:stretch>
        </p:blipFill>
        <p:spPr>
          <a:xfrm>
            <a:off x="690901" y="5109119"/>
            <a:ext cx="386567" cy="386567"/>
          </a:xfrm>
          <a:prstGeom prst="rect">
            <a:avLst/>
          </a:prstGeom>
          <a:noFill/>
          <a:ln>
            <a:noFill/>
          </a:ln>
        </p:spPr>
      </p:pic>
      <p:sp>
        <p:nvSpPr>
          <p:cNvPr id="3130" name="Google Shape;3130;p333"/>
          <p:cNvSpPr txBox="1"/>
          <p:nvPr/>
        </p:nvSpPr>
        <p:spPr>
          <a:xfrm>
            <a:off x="1077467" y="5004597"/>
            <a:ext cx="1849200" cy="592000"/>
          </a:xfrm>
          <a:prstGeom prst="rect">
            <a:avLst/>
          </a:prstGeom>
          <a:noFill/>
          <a:ln>
            <a:noFill/>
          </a:ln>
        </p:spPr>
        <p:txBody>
          <a:bodyPr spcFirstLastPara="1" wrap="square" lIns="121900" tIns="121900" rIns="121900" bIns="121900" anchor="t" anchorCtr="0">
            <a:noAutofit/>
          </a:bodyPr>
          <a:lstStyle/>
          <a:p>
            <a:r>
              <a:rPr lang="en" sz="2533" b="1">
                <a:latin typeface="Trebuchet MS"/>
                <a:ea typeface="Trebuchet MS"/>
                <a:cs typeface="Trebuchet MS"/>
                <a:sym typeface="Trebuchet MS"/>
              </a:rPr>
              <a:t>Boundary</a:t>
            </a:r>
            <a:endParaRPr sz="2533" b="1">
              <a:latin typeface="Trebuchet MS"/>
              <a:ea typeface="Trebuchet MS"/>
              <a:cs typeface="Trebuchet MS"/>
              <a:sym typeface="Trebuchet MS"/>
            </a:endParaRPr>
          </a:p>
        </p:txBody>
      </p:sp>
      <p:sp>
        <p:nvSpPr>
          <p:cNvPr id="3131" name="Google Shape;3131;p333"/>
          <p:cNvSpPr txBox="1"/>
          <p:nvPr/>
        </p:nvSpPr>
        <p:spPr>
          <a:xfrm>
            <a:off x="7690135" y="5261500"/>
            <a:ext cx="3820000" cy="386800"/>
          </a:xfrm>
          <a:prstGeom prst="rect">
            <a:avLst/>
          </a:prstGeom>
          <a:noFill/>
          <a:ln>
            <a:noFill/>
          </a:ln>
        </p:spPr>
        <p:txBody>
          <a:bodyPr spcFirstLastPara="1" wrap="square" lIns="0" tIns="0" rIns="0" bIns="0" anchor="ctr" anchorCtr="0">
            <a:noAutofit/>
          </a:bodyPr>
          <a:lstStyle/>
          <a:p>
            <a:pPr algn="ctr">
              <a:lnSpc>
                <a:spcPct val="110000"/>
              </a:lnSpc>
              <a:buClr>
                <a:schemeClr val="accent1"/>
              </a:buClr>
              <a:buSzPts val="900"/>
            </a:pPr>
            <a:r>
              <a:rPr lang="en" sz="1600">
                <a:latin typeface="Arial"/>
                <a:ea typeface="Arial"/>
                <a:cs typeface="Arial"/>
                <a:sym typeface="Arial"/>
              </a:rPr>
              <a:t>IDENTITY-DRIVEN CONTROLS</a:t>
            </a:r>
            <a:endParaRPr sz="1600"/>
          </a:p>
        </p:txBody>
      </p:sp>
      <p:sp>
        <p:nvSpPr>
          <p:cNvPr id="3132" name="Google Shape;3132;p333"/>
          <p:cNvSpPr txBox="1"/>
          <p:nvPr/>
        </p:nvSpPr>
        <p:spPr>
          <a:xfrm>
            <a:off x="7690135" y="6074300"/>
            <a:ext cx="3820000" cy="386800"/>
          </a:xfrm>
          <a:prstGeom prst="rect">
            <a:avLst/>
          </a:prstGeom>
          <a:noFill/>
          <a:ln>
            <a:noFill/>
          </a:ln>
        </p:spPr>
        <p:txBody>
          <a:bodyPr spcFirstLastPara="1" wrap="square" lIns="0" tIns="0" rIns="0" bIns="0" anchor="ctr" anchorCtr="0">
            <a:noAutofit/>
          </a:bodyPr>
          <a:lstStyle/>
          <a:p>
            <a:pPr algn="ctr">
              <a:lnSpc>
                <a:spcPct val="110000"/>
              </a:lnSpc>
              <a:buClr>
                <a:schemeClr val="accent1"/>
              </a:buClr>
              <a:buSzPts val="900"/>
            </a:pPr>
            <a:r>
              <a:rPr lang="en" sz="1600" dirty="0"/>
              <a:t>CORNERSTONE </a:t>
            </a:r>
            <a:r>
              <a:rPr lang="en" sz="1600" dirty="0">
                <a:latin typeface="Arial"/>
                <a:ea typeface="Arial"/>
                <a:cs typeface="Arial"/>
                <a:sym typeface="Arial"/>
              </a:rPr>
              <a:t>CONTROLS</a:t>
            </a:r>
            <a:endParaRPr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317"/>
          <p:cNvSpPr txBox="1"/>
          <p:nvPr/>
        </p:nvSpPr>
        <p:spPr>
          <a:xfrm>
            <a:off x="609600" y="1130300"/>
            <a:ext cx="8127600" cy="4275200"/>
          </a:xfrm>
          <a:prstGeom prst="rect">
            <a:avLst/>
          </a:prstGeom>
          <a:noFill/>
          <a:ln>
            <a:noFill/>
          </a:ln>
        </p:spPr>
        <p:txBody>
          <a:bodyPr spcFirstLastPara="1" wrap="square" lIns="25400" tIns="25400" rIns="25400" bIns="25400" anchor="ctr" anchorCtr="0">
            <a:noAutofit/>
          </a:bodyPr>
          <a:lstStyle/>
          <a:p>
            <a:pPr>
              <a:lnSpc>
                <a:spcPct val="90000"/>
              </a:lnSpc>
            </a:pPr>
            <a:r>
              <a:rPr lang="en" sz="4933" b="1" dirty="0">
                <a:solidFill>
                  <a:schemeClr val="bg1"/>
                </a:solidFill>
                <a:latin typeface="Helvetica Neue"/>
                <a:ea typeface="Helvetica Neue"/>
                <a:cs typeface="Helvetica Neue"/>
                <a:sym typeface="Helvetica Neue"/>
              </a:rPr>
              <a:t>Zero-Trust with</a:t>
            </a:r>
            <a:endParaRPr sz="4933" b="1" dirty="0">
              <a:solidFill>
                <a:schemeClr val="bg1"/>
              </a:solidFill>
              <a:latin typeface="Helvetica Neue"/>
              <a:ea typeface="Helvetica Neue"/>
              <a:cs typeface="Helvetica Neue"/>
              <a:sym typeface="Helvetica Neue"/>
            </a:endParaRPr>
          </a:p>
          <a:p>
            <a:pPr>
              <a:lnSpc>
                <a:spcPct val="90000"/>
              </a:lnSpc>
            </a:pPr>
            <a:r>
              <a:rPr lang="en" sz="4933" b="1" dirty="0" err="1">
                <a:solidFill>
                  <a:schemeClr val="bg1"/>
                </a:solidFill>
                <a:latin typeface="Helvetica Neue"/>
                <a:ea typeface="Helvetica Neue"/>
                <a:cs typeface="Helvetica Neue"/>
                <a:sym typeface="Helvetica Neue"/>
              </a:rPr>
              <a:t>HashiCorp</a:t>
            </a:r>
            <a:endParaRPr sz="4933" b="1" dirty="0">
              <a:solidFill>
                <a:schemeClr val="bg1"/>
              </a:solidFill>
              <a:latin typeface="Helvetica Neue"/>
              <a:ea typeface="Helvetica Neue"/>
              <a:cs typeface="Helvetica Neue"/>
              <a:sym typeface="Helvetica Neue"/>
            </a:endParaRPr>
          </a:p>
          <a:p>
            <a:pPr>
              <a:lnSpc>
                <a:spcPct val="90000"/>
              </a:lnSpc>
            </a:pPr>
            <a:endParaRPr sz="4933" b="1" dirty="0">
              <a:solidFill>
                <a:schemeClr val="bg1"/>
              </a:solidFill>
              <a:latin typeface="Helvetica Neue"/>
              <a:ea typeface="Helvetica Neue"/>
              <a:cs typeface="Helvetica Neue"/>
              <a:sym typeface="Helvetica Neue"/>
            </a:endParaRPr>
          </a:p>
          <a:p>
            <a:pPr>
              <a:lnSpc>
                <a:spcPct val="90000"/>
              </a:lnSpc>
            </a:pPr>
            <a:r>
              <a:rPr lang="en" sz="2400" b="1" dirty="0">
                <a:solidFill>
                  <a:schemeClr val="bg1"/>
                </a:solidFill>
                <a:latin typeface="Helvetica Neue"/>
                <a:ea typeface="Helvetica Neue"/>
                <a:cs typeface="Helvetica Neue"/>
                <a:sym typeface="Helvetica Neue"/>
              </a:rPr>
              <a:t>https://</a:t>
            </a:r>
            <a:r>
              <a:rPr lang="en" sz="2400" b="1" dirty="0" err="1">
                <a:solidFill>
                  <a:schemeClr val="bg1"/>
                </a:solidFill>
                <a:latin typeface="Helvetica Neue"/>
                <a:ea typeface="Helvetica Neue"/>
                <a:cs typeface="Helvetica Neue"/>
                <a:sym typeface="Helvetica Neue"/>
              </a:rPr>
              <a:t>www.hashicorp.com</a:t>
            </a:r>
            <a:r>
              <a:rPr lang="en" sz="2400" b="1" dirty="0">
                <a:solidFill>
                  <a:schemeClr val="bg1"/>
                </a:solidFill>
                <a:latin typeface="Helvetica Neue"/>
                <a:ea typeface="Helvetica Neue"/>
                <a:cs typeface="Helvetica Neue"/>
                <a:sym typeface="Helvetica Neue"/>
              </a:rPr>
              <a:t>/solutions/zero-trust-security</a:t>
            </a:r>
            <a:endParaRPr sz="2400" b="1" dirty="0">
              <a:solidFill>
                <a:schemeClr val="bg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87305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e52af6a3fd_1_6249"/>
          <p:cNvSpPr txBox="1">
            <a:spLocks noGrp="1"/>
          </p:cNvSpPr>
          <p:nvPr>
            <p:ph type="ctrTitle"/>
          </p:nvPr>
        </p:nvSpPr>
        <p:spPr>
          <a:xfrm>
            <a:off x="457200" y="604539"/>
            <a:ext cx="8019600" cy="2971800"/>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lt1"/>
              </a:buClr>
              <a:buSzPts val="6000"/>
              <a:buFont typeface="Arial"/>
              <a:buNone/>
            </a:pPr>
            <a:r>
              <a:rPr lang="en-US"/>
              <a:t>F5 &amp; HashiCorp</a:t>
            </a:r>
            <a:endParaRPr/>
          </a:p>
        </p:txBody>
      </p:sp>
      <p:sp>
        <p:nvSpPr>
          <p:cNvPr id="452" name="Google Shape;452;ge52af6a3fd_1_6249"/>
          <p:cNvSpPr txBox="1">
            <a:spLocks noGrp="1"/>
          </p:cNvSpPr>
          <p:nvPr>
            <p:ph type="body" idx="1"/>
          </p:nvPr>
        </p:nvSpPr>
        <p:spPr>
          <a:xfrm>
            <a:off x="457200" y="3723676"/>
            <a:ext cx="7989600" cy="2677200"/>
          </a:xfrm>
          <a:prstGeom prst="rect">
            <a:avLst/>
          </a:prstGeom>
          <a:noFill/>
          <a:ln>
            <a:noFill/>
          </a:ln>
        </p:spPr>
        <p:txBody>
          <a:bodyPr spcFirstLastPara="1" wrap="square" lIns="0" tIns="0" rIns="0" bIns="0" anchor="t" anchorCtr="0">
            <a:normAutofit/>
          </a:bodyPr>
          <a:lstStyle/>
          <a:p>
            <a:pPr marL="342900" lvl="0" indent="-342900" algn="l" rtl="0">
              <a:lnSpc>
                <a:spcPct val="120000"/>
              </a:lnSpc>
              <a:spcBef>
                <a:spcPts val="0"/>
              </a:spcBef>
              <a:spcAft>
                <a:spcPts val="0"/>
              </a:spcAft>
              <a:buClr>
                <a:schemeClr val="lt1"/>
              </a:buClr>
              <a:buSzPts val="2400"/>
              <a:buFont typeface="Arial"/>
              <a:buNone/>
            </a:pPr>
            <a:r>
              <a:rPr lang="en-US"/>
              <a:t>SMOKE THE COMPETITION</a:t>
            </a:r>
            <a:endParaRPr/>
          </a:p>
        </p:txBody>
      </p:sp>
      <p:pic>
        <p:nvPicPr>
          <p:cNvPr id="453" name="Google Shape;453;ge52af6a3fd_1_6249"/>
          <p:cNvPicPr preferRelativeResize="0"/>
          <p:nvPr/>
        </p:nvPicPr>
        <p:blipFill rotWithShape="1">
          <a:blip r:embed="rId3">
            <a:alphaModFix/>
          </a:blip>
          <a:srcRect/>
          <a:stretch/>
        </p:blipFill>
        <p:spPr>
          <a:xfrm>
            <a:off x="7927411" y="2461352"/>
            <a:ext cx="3440515" cy="19352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
          <p:cNvSpPr/>
          <p:nvPr/>
        </p:nvSpPr>
        <p:spPr>
          <a:xfrm>
            <a:off x="11371075" y="6339525"/>
            <a:ext cx="424200" cy="51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txBox="1">
            <a:spLocks noGrp="1"/>
          </p:cNvSpPr>
          <p:nvPr>
            <p:ph type="title"/>
          </p:nvPr>
        </p:nvSpPr>
        <p:spPr>
          <a:xfrm>
            <a:off x="281354" y="597876"/>
            <a:ext cx="7327638" cy="753995"/>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dk1"/>
              </a:buClr>
              <a:buSzPts val="2800"/>
              <a:buFont typeface="Arial"/>
              <a:buNone/>
            </a:pPr>
            <a:r>
              <a:rPr lang="en-US" sz="2800"/>
              <a:t>SMOKE THE COMPETITION CHECKPOINTS</a:t>
            </a:r>
            <a:endParaRPr/>
          </a:p>
        </p:txBody>
      </p:sp>
      <p:sp>
        <p:nvSpPr>
          <p:cNvPr id="461" name="Google Shape;461;p7"/>
          <p:cNvSpPr txBox="1"/>
          <p:nvPr/>
        </p:nvSpPr>
        <p:spPr>
          <a:xfrm>
            <a:off x="8109858" y="0"/>
            <a:ext cx="4082100" cy="6858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Complete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40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the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40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challenge</a:t>
            </a:r>
            <a:endParaRPr sz="1400" b="0" i="0" u="none" strike="noStrike" cap="none">
              <a:solidFill>
                <a:srgbClr val="000000"/>
              </a:solidFill>
              <a:latin typeface="Arial"/>
              <a:ea typeface="Arial"/>
              <a:cs typeface="Arial"/>
              <a:sym typeface="Arial"/>
            </a:endParaRPr>
          </a:p>
        </p:txBody>
      </p:sp>
      <p:sp>
        <p:nvSpPr>
          <p:cNvPr id="462" name="Google Shape;462;p7"/>
          <p:cNvSpPr txBox="1"/>
          <p:nvPr/>
        </p:nvSpPr>
        <p:spPr>
          <a:xfrm>
            <a:off x="176365" y="1858108"/>
            <a:ext cx="8409431" cy="2689456"/>
          </a:xfrm>
          <a:prstGeom prst="rect">
            <a:avLst/>
          </a:prstGeom>
          <a:noFill/>
          <a:ln>
            <a:noFill/>
          </a:ln>
        </p:spPr>
        <p:txBody>
          <a:bodyPr spcFirstLastPara="1" wrap="square" lIns="0" tIns="0" rIns="0" bIns="0" anchor="ctr" anchorCtr="0">
            <a:noAutofit/>
          </a:bodyPr>
          <a:lstStyle/>
          <a:p>
            <a:pPr marL="1828800" marR="0" lvl="3" indent="-457200" algn="l" rtl="0">
              <a:lnSpc>
                <a:spcPct val="100000"/>
              </a:lnSpc>
              <a:spcBef>
                <a:spcPts val="0"/>
              </a:spcBef>
              <a:spcAft>
                <a:spcPts val="0"/>
              </a:spcAft>
              <a:buClr>
                <a:srgbClr val="1D9CD3"/>
              </a:buClr>
              <a:buSzPts val="3200"/>
              <a:buFont typeface="Noto Sans Symbols"/>
              <a:buChar char="❑"/>
            </a:pPr>
            <a:r>
              <a:rPr lang="en-US" sz="3200" b="1" i="0" u="none" strike="noStrike" cap="none">
                <a:solidFill>
                  <a:srgbClr val="1D9CD3"/>
                </a:solidFill>
                <a:latin typeface="Arial"/>
                <a:ea typeface="Arial"/>
                <a:cs typeface="Arial"/>
                <a:sym typeface="Arial"/>
              </a:rPr>
              <a:t>7/22 - Kickoff Call</a:t>
            </a:r>
            <a:endParaRPr sz="1800" b="0" i="0" u="none" strike="noStrike" cap="none">
              <a:solidFill>
                <a:srgbClr val="222222"/>
              </a:solidFill>
              <a:latin typeface="Arial"/>
              <a:ea typeface="Arial"/>
              <a:cs typeface="Arial"/>
              <a:sym typeface="Arial"/>
            </a:endParaRPr>
          </a:p>
          <a:p>
            <a:pPr marL="1828800" marR="0" lvl="3" indent="-457200" algn="l" rtl="0">
              <a:lnSpc>
                <a:spcPct val="100000"/>
              </a:lnSpc>
              <a:spcBef>
                <a:spcPts val="0"/>
              </a:spcBef>
              <a:spcAft>
                <a:spcPts val="0"/>
              </a:spcAft>
              <a:buClr>
                <a:srgbClr val="1D9CD3"/>
              </a:buClr>
              <a:buSzPts val="3200"/>
              <a:buFont typeface="Noto Sans Symbols"/>
              <a:buChar char="❑"/>
            </a:pPr>
            <a:r>
              <a:rPr lang="en-US" sz="3200" b="1" i="0" u="none" strike="noStrike" cap="none">
                <a:solidFill>
                  <a:srgbClr val="1D9CD3"/>
                </a:solidFill>
                <a:latin typeface="Arial"/>
                <a:ea typeface="Arial"/>
                <a:cs typeface="Arial"/>
                <a:sym typeface="Arial"/>
              </a:rPr>
              <a:t>8/12 - Mitigate OWASP Top 10</a:t>
            </a:r>
            <a:endParaRPr sz="3200" b="0" i="0" u="none" strike="noStrike" cap="none">
              <a:solidFill>
                <a:schemeClr val="dk1"/>
              </a:solidFill>
              <a:latin typeface="Arial"/>
              <a:ea typeface="Arial"/>
              <a:cs typeface="Arial"/>
              <a:sym typeface="Arial"/>
            </a:endParaRPr>
          </a:p>
          <a:p>
            <a:pPr marL="1828800" marR="0" lvl="3" indent="-457200" algn="l" rtl="0">
              <a:lnSpc>
                <a:spcPct val="100000"/>
              </a:lnSpc>
              <a:spcBef>
                <a:spcPts val="0"/>
              </a:spcBef>
              <a:spcAft>
                <a:spcPts val="0"/>
              </a:spcAft>
              <a:buClr>
                <a:srgbClr val="1D9CD3"/>
              </a:buClr>
              <a:buSzPts val="3200"/>
              <a:buFont typeface="Noto Sans Symbols"/>
              <a:buChar char="❑"/>
            </a:pPr>
            <a:r>
              <a:rPr lang="en-US" sz="3200" b="1" i="0" u="none" strike="noStrike" cap="none">
                <a:solidFill>
                  <a:srgbClr val="1D9CD3"/>
                </a:solidFill>
                <a:latin typeface="Arial"/>
                <a:ea typeface="Arial"/>
                <a:cs typeface="Arial"/>
                <a:sym typeface="Arial"/>
              </a:rPr>
              <a:t>9/02 - NGINX KIC</a:t>
            </a:r>
            <a:endParaRPr sz="3200" b="1" i="0" u="none" strike="noStrike" cap="none">
              <a:solidFill>
                <a:srgbClr val="1D9CD3"/>
              </a:solidFill>
              <a:latin typeface="Arial"/>
              <a:ea typeface="Arial"/>
              <a:cs typeface="Arial"/>
              <a:sym typeface="Arial"/>
            </a:endParaRPr>
          </a:p>
          <a:p>
            <a:pPr marL="1828800" marR="0" lvl="3" indent="-457200" algn="l" rtl="0">
              <a:lnSpc>
                <a:spcPct val="100000"/>
              </a:lnSpc>
              <a:spcBef>
                <a:spcPts val="0"/>
              </a:spcBef>
              <a:spcAft>
                <a:spcPts val="0"/>
              </a:spcAft>
              <a:buClr>
                <a:srgbClr val="1D9CD3"/>
              </a:buClr>
              <a:buSzPts val="3200"/>
              <a:buFont typeface="Noto Sans Symbols"/>
              <a:buChar char="❑"/>
            </a:pPr>
            <a:r>
              <a:rPr lang="en-US" sz="3200" b="1" i="0" u="none" strike="noStrike" cap="none">
                <a:solidFill>
                  <a:srgbClr val="1D9CD3"/>
                </a:solidFill>
                <a:latin typeface="Arial"/>
                <a:ea typeface="Arial"/>
                <a:cs typeface="Arial"/>
                <a:sym typeface="Arial"/>
              </a:rPr>
              <a:t>9/23 - Bots &amp; App Fraud</a:t>
            </a:r>
            <a:endParaRPr sz="3200" b="1" i="0" u="none" strike="noStrike" cap="none">
              <a:solidFill>
                <a:srgbClr val="1D9CD3"/>
              </a:solidFill>
              <a:latin typeface="Arial"/>
              <a:ea typeface="Arial"/>
              <a:cs typeface="Arial"/>
              <a:sym typeface="Arial"/>
            </a:endParaRPr>
          </a:p>
          <a:p>
            <a:pPr marL="1828800" marR="0" lvl="3" indent="-457200" algn="l" rtl="0">
              <a:lnSpc>
                <a:spcPct val="100000"/>
              </a:lnSpc>
              <a:spcBef>
                <a:spcPts val="0"/>
              </a:spcBef>
              <a:spcAft>
                <a:spcPts val="0"/>
              </a:spcAft>
              <a:buClr>
                <a:srgbClr val="1D9CD3"/>
              </a:buClr>
              <a:buSzPts val="3200"/>
              <a:buFont typeface="Noto Sans Symbols"/>
              <a:buChar char="❑"/>
            </a:pPr>
            <a:r>
              <a:rPr lang="en-US" sz="3200" b="1" i="0" u="none" strike="noStrike" cap="none">
                <a:solidFill>
                  <a:srgbClr val="1D9CD3"/>
                </a:solidFill>
                <a:latin typeface="Arial"/>
                <a:ea typeface="Arial"/>
                <a:cs typeface="Arial"/>
                <a:sym typeface="Arial"/>
              </a:rPr>
              <a:t>10/14 - Putting it all together</a:t>
            </a:r>
            <a:endParaRPr sz="3200" b="1" i="0" u="none" strike="noStrike" cap="none">
              <a:solidFill>
                <a:srgbClr val="1D9CD3"/>
              </a:solidFill>
              <a:latin typeface="Arial"/>
              <a:ea typeface="Arial"/>
              <a:cs typeface="Arial"/>
              <a:sym typeface="Arial"/>
            </a:endParaRPr>
          </a:p>
          <a:p>
            <a:pPr marL="457200" marR="0" lvl="0" indent="-254000" algn="l" rtl="0">
              <a:lnSpc>
                <a:spcPct val="100000"/>
              </a:lnSpc>
              <a:spcBef>
                <a:spcPts val="0"/>
              </a:spcBef>
              <a:spcAft>
                <a:spcPts val="0"/>
              </a:spcAft>
              <a:buClr>
                <a:schemeClr val="dk1"/>
              </a:buClr>
              <a:buSzPts val="3200"/>
              <a:buFont typeface="Noto Sans Symbols"/>
              <a:buNone/>
            </a:pPr>
            <a:endParaRPr sz="3200" b="1" i="0" u="none" strike="noStrike" cap="none">
              <a:solidFill>
                <a:srgbClr val="1D9CD3"/>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463" name="Google Shape;463;p7"/>
          <p:cNvPicPr preferRelativeResize="0"/>
          <p:nvPr/>
        </p:nvPicPr>
        <p:blipFill rotWithShape="1">
          <a:blip r:embed="rId3">
            <a:alphaModFix/>
          </a:blip>
          <a:srcRect t="2489" b="2489"/>
          <a:stretch/>
        </p:blipFill>
        <p:spPr>
          <a:xfrm>
            <a:off x="11284887" y="6403318"/>
            <a:ext cx="731186" cy="390807"/>
          </a:xfrm>
          <a:prstGeom prst="rect">
            <a:avLst/>
          </a:prstGeom>
          <a:noFill/>
          <a:ln>
            <a:noFill/>
          </a:ln>
        </p:spPr>
      </p:pic>
      <p:pic>
        <p:nvPicPr>
          <p:cNvPr id="464" name="Google Shape;464;p7" descr="A picture containing indoor, weapon, wooden, knife&#10;&#10;Description automatically generated"/>
          <p:cNvPicPr preferRelativeResize="0"/>
          <p:nvPr/>
        </p:nvPicPr>
        <p:blipFill rotWithShape="1">
          <a:blip r:embed="rId4">
            <a:alphaModFix/>
          </a:blip>
          <a:srcRect/>
          <a:stretch/>
        </p:blipFill>
        <p:spPr>
          <a:xfrm>
            <a:off x="175847" y="5534426"/>
            <a:ext cx="2743200" cy="1205209"/>
          </a:xfrm>
          <a:prstGeom prst="rect">
            <a:avLst/>
          </a:prstGeom>
          <a:noFill/>
          <a:ln>
            <a:noFill/>
          </a:ln>
        </p:spPr>
      </p:pic>
      <p:pic>
        <p:nvPicPr>
          <p:cNvPr id="465" name="Google Shape;465;p7"/>
          <p:cNvPicPr preferRelativeResize="0"/>
          <p:nvPr/>
        </p:nvPicPr>
        <p:blipFill rotWithShape="1">
          <a:blip r:embed="rId5">
            <a:alphaModFix/>
          </a:blip>
          <a:srcRect/>
          <a:stretch/>
        </p:blipFill>
        <p:spPr>
          <a:xfrm>
            <a:off x="3286859" y="4089888"/>
            <a:ext cx="2488223" cy="2464777"/>
          </a:xfrm>
          <a:prstGeom prst="rect">
            <a:avLst/>
          </a:prstGeom>
          <a:noFill/>
          <a:ln>
            <a:noFill/>
          </a:ln>
        </p:spPr>
      </p:pic>
      <p:pic>
        <p:nvPicPr>
          <p:cNvPr id="466" name="Google Shape;466;p7" descr="Text&#10;&#10;Description automatically generated"/>
          <p:cNvPicPr preferRelativeResize="0"/>
          <p:nvPr/>
        </p:nvPicPr>
        <p:blipFill rotWithShape="1">
          <a:blip r:embed="rId6">
            <a:alphaModFix/>
          </a:blip>
          <a:srcRect/>
          <a:stretch/>
        </p:blipFill>
        <p:spPr>
          <a:xfrm>
            <a:off x="6038851" y="4251080"/>
            <a:ext cx="1943100" cy="1943100"/>
          </a:xfrm>
          <a:prstGeom prst="rect">
            <a:avLst/>
          </a:prstGeom>
          <a:noFill/>
          <a:ln>
            <a:noFill/>
          </a:ln>
        </p:spPr>
      </p:pic>
      <p:pic>
        <p:nvPicPr>
          <p:cNvPr id="467" name="Google Shape;467;p7" descr="A picture containing suitcase, bag, case, accessory&#10;&#10;Description automatically generated"/>
          <p:cNvPicPr preferRelativeResize="0"/>
          <p:nvPr/>
        </p:nvPicPr>
        <p:blipFill rotWithShape="1">
          <a:blip r:embed="rId7">
            <a:alphaModFix/>
          </a:blip>
          <a:srcRect/>
          <a:stretch/>
        </p:blipFill>
        <p:spPr>
          <a:xfrm>
            <a:off x="175846" y="4078414"/>
            <a:ext cx="2743200" cy="13974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
          <p:cNvSpPr txBox="1">
            <a:spLocks noGrp="1"/>
          </p:cNvSpPr>
          <p:nvPr>
            <p:ph type="title"/>
          </p:nvPr>
        </p:nvSpPr>
        <p:spPr>
          <a:xfrm>
            <a:off x="457200" y="457200"/>
            <a:ext cx="7327638" cy="753995"/>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dk1"/>
              </a:buClr>
              <a:buSzPts val="2800"/>
              <a:buFont typeface="Arial"/>
              <a:buNone/>
            </a:pPr>
            <a:r>
              <a:rPr lang="en-US" sz="2800"/>
              <a:t>F5 AND HASHICORP TECH FAIRS</a:t>
            </a:r>
            <a:endParaRPr/>
          </a:p>
        </p:txBody>
      </p:sp>
      <p:sp>
        <p:nvSpPr>
          <p:cNvPr id="474" name="Google Shape;474;p8"/>
          <p:cNvSpPr txBox="1"/>
          <p:nvPr/>
        </p:nvSpPr>
        <p:spPr>
          <a:xfrm>
            <a:off x="8109858" y="0"/>
            <a:ext cx="4082142" cy="6858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Join the</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40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fun</a:t>
            </a:r>
            <a:endParaRPr sz="4000" b="0" i="0" u="none" strike="noStrike" cap="none">
              <a:solidFill>
                <a:srgbClr val="FFFFFF"/>
              </a:solidFill>
              <a:latin typeface="Arial"/>
              <a:ea typeface="Arial"/>
              <a:cs typeface="Arial"/>
              <a:sym typeface="Arial"/>
            </a:endParaRPr>
          </a:p>
        </p:txBody>
      </p:sp>
      <p:sp>
        <p:nvSpPr>
          <p:cNvPr id="475" name="Google Shape;475;p8"/>
          <p:cNvSpPr txBox="1"/>
          <p:nvPr/>
        </p:nvSpPr>
        <p:spPr>
          <a:xfrm>
            <a:off x="1149381" y="3429000"/>
            <a:ext cx="5865523" cy="567580"/>
          </a:xfrm>
          <a:prstGeom prst="rect">
            <a:avLst/>
          </a:prstGeom>
          <a:noFill/>
          <a:ln>
            <a:noFill/>
          </a:ln>
        </p:spPr>
        <p:txBody>
          <a:bodyPr spcFirstLastPara="1" wrap="square" lIns="0" tIns="0" rIns="0" bIns="0" anchor="ctr" anchorCtr="0">
            <a:noAutofit/>
          </a:bodyPr>
          <a:lstStyle/>
          <a:p>
            <a:pPr marL="457200" marR="0" lvl="0" indent="-457200" algn="l" rtl="0">
              <a:lnSpc>
                <a:spcPct val="100000"/>
              </a:lnSpc>
              <a:spcBef>
                <a:spcPts val="0"/>
              </a:spcBef>
              <a:spcAft>
                <a:spcPts val="0"/>
              </a:spcAft>
              <a:buClr>
                <a:srgbClr val="1D9CD3"/>
              </a:buClr>
              <a:buSzPts val="3200"/>
              <a:buFont typeface="Noto Sans Symbols"/>
              <a:buChar char="❑"/>
            </a:pPr>
            <a:r>
              <a:rPr lang="en-US" sz="3200" b="1" i="0" u="none" strike="noStrike" cap="none">
                <a:solidFill>
                  <a:srgbClr val="1D9CD3"/>
                </a:solidFill>
                <a:latin typeface="Arial"/>
                <a:ea typeface="Arial"/>
                <a:cs typeface="Arial"/>
                <a:sym typeface="Arial"/>
              </a:rPr>
              <a:t>Bay Area</a:t>
            </a:r>
            <a:endParaRPr sz="1400" b="0" i="0" u="none" strike="noStrike" cap="none">
              <a:solidFill>
                <a:srgbClr val="000000"/>
              </a:solidFill>
              <a:latin typeface="Arial"/>
              <a:ea typeface="Arial"/>
              <a:cs typeface="Arial"/>
              <a:sym typeface="Arial"/>
            </a:endParaRPr>
          </a:p>
          <a:p>
            <a:pPr marL="457200" marR="0" lvl="0" indent="-254000" algn="l" rtl="0">
              <a:lnSpc>
                <a:spcPct val="100000"/>
              </a:lnSpc>
              <a:spcBef>
                <a:spcPts val="0"/>
              </a:spcBef>
              <a:spcAft>
                <a:spcPts val="0"/>
              </a:spcAft>
              <a:buClr>
                <a:schemeClr val="dk1"/>
              </a:buClr>
              <a:buSzPts val="3200"/>
              <a:buFont typeface="Noto Sans Symbols"/>
              <a:buNone/>
            </a:pPr>
            <a:endParaRPr sz="3200" b="1" i="0" u="none" strike="noStrike" cap="none">
              <a:solidFill>
                <a:srgbClr val="1D9CD3"/>
              </a:solidFill>
              <a:latin typeface="Arial"/>
              <a:ea typeface="Arial"/>
              <a:cs typeface="Arial"/>
              <a:sym typeface="Arial"/>
            </a:endParaRPr>
          </a:p>
          <a:p>
            <a:pPr marL="457200" marR="0" lvl="0" indent="-457200" algn="l" rtl="0">
              <a:lnSpc>
                <a:spcPct val="100000"/>
              </a:lnSpc>
              <a:spcBef>
                <a:spcPts val="0"/>
              </a:spcBef>
              <a:spcAft>
                <a:spcPts val="0"/>
              </a:spcAft>
              <a:buClr>
                <a:srgbClr val="1D9CD3"/>
              </a:buClr>
              <a:buSzPts val="3200"/>
              <a:buFont typeface="Noto Sans Symbols"/>
              <a:buChar char="❑"/>
            </a:pPr>
            <a:r>
              <a:rPr lang="en-US" sz="3200" b="1" i="0" u="none" strike="noStrike" cap="none">
                <a:solidFill>
                  <a:srgbClr val="1D9CD3"/>
                </a:solidFill>
                <a:latin typeface="Arial"/>
                <a:ea typeface="Arial"/>
                <a:cs typeface="Arial"/>
                <a:sym typeface="Arial"/>
              </a:rPr>
              <a:t>Sacramento</a:t>
            </a:r>
            <a:endParaRPr sz="3200" b="1" i="0" u="none" strike="noStrike" cap="none">
              <a:solidFill>
                <a:srgbClr val="1D9CD3"/>
              </a:solidFill>
              <a:latin typeface="Arial"/>
              <a:ea typeface="Arial"/>
              <a:cs typeface="Arial"/>
              <a:sym typeface="Arial"/>
            </a:endParaRPr>
          </a:p>
          <a:p>
            <a:pPr marL="457200" marR="0" lvl="0" indent="-254000" algn="l" rtl="0">
              <a:lnSpc>
                <a:spcPct val="100000"/>
              </a:lnSpc>
              <a:spcBef>
                <a:spcPts val="0"/>
              </a:spcBef>
              <a:spcAft>
                <a:spcPts val="0"/>
              </a:spcAft>
              <a:buClr>
                <a:schemeClr val="dk1"/>
              </a:buClr>
              <a:buSzPts val="3200"/>
              <a:buFont typeface="Noto Sans Symbols"/>
              <a:buNone/>
            </a:pPr>
            <a:endParaRPr sz="3200" b="1" i="0" u="none" strike="noStrike" cap="none">
              <a:solidFill>
                <a:srgbClr val="1D9CD3"/>
              </a:solidFill>
              <a:latin typeface="Arial"/>
              <a:ea typeface="Arial"/>
              <a:cs typeface="Arial"/>
              <a:sym typeface="Arial"/>
            </a:endParaRPr>
          </a:p>
          <a:p>
            <a:pPr marL="457200" marR="0" lvl="0" indent="-457200" algn="l" rtl="0">
              <a:lnSpc>
                <a:spcPct val="100000"/>
              </a:lnSpc>
              <a:spcBef>
                <a:spcPts val="0"/>
              </a:spcBef>
              <a:spcAft>
                <a:spcPts val="0"/>
              </a:spcAft>
              <a:buClr>
                <a:srgbClr val="1D9CD3"/>
              </a:buClr>
              <a:buSzPts val="3200"/>
              <a:buFont typeface="Noto Sans Symbols"/>
              <a:buChar char="❑"/>
            </a:pPr>
            <a:r>
              <a:rPr lang="en-US" sz="3200" b="1" i="0" u="none" strike="noStrike" cap="none">
                <a:solidFill>
                  <a:srgbClr val="1D9CD3"/>
                </a:solidFill>
                <a:latin typeface="Arial"/>
                <a:ea typeface="Arial"/>
                <a:cs typeface="Arial"/>
                <a:sym typeface="Arial"/>
              </a:rPr>
              <a:t>Portland</a:t>
            </a:r>
            <a:endParaRPr sz="3200" b="1" i="0" u="none" strike="noStrike" cap="none">
              <a:solidFill>
                <a:srgbClr val="1D9CD3"/>
              </a:solidFill>
              <a:latin typeface="Arial"/>
              <a:ea typeface="Arial"/>
              <a:cs typeface="Arial"/>
              <a:sym typeface="Arial"/>
            </a:endParaRPr>
          </a:p>
          <a:p>
            <a:pPr marL="457200" marR="0" lvl="0" indent="-254000" algn="l" rtl="0">
              <a:lnSpc>
                <a:spcPct val="100000"/>
              </a:lnSpc>
              <a:spcBef>
                <a:spcPts val="0"/>
              </a:spcBef>
              <a:spcAft>
                <a:spcPts val="0"/>
              </a:spcAft>
              <a:buClr>
                <a:schemeClr val="dk1"/>
              </a:buClr>
              <a:buSzPts val="3200"/>
              <a:buFont typeface="Noto Sans Symbols"/>
              <a:buNone/>
            </a:pPr>
            <a:endParaRPr sz="3200" b="1" i="0" u="none" strike="noStrike" cap="none">
              <a:solidFill>
                <a:srgbClr val="1D9CD3"/>
              </a:solidFill>
              <a:latin typeface="Arial"/>
              <a:ea typeface="Arial"/>
              <a:cs typeface="Arial"/>
              <a:sym typeface="Arial"/>
            </a:endParaRPr>
          </a:p>
        </p:txBody>
      </p:sp>
      <p:pic>
        <p:nvPicPr>
          <p:cNvPr id="476" name="Google Shape;476;p8" descr="A picture containing building, stadium&#10;&#10;Description automatically generated"/>
          <p:cNvPicPr preferRelativeResize="0"/>
          <p:nvPr/>
        </p:nvPicPr>
        <p:blipFill rotWithShape="1">
          <a:blip r:embed="rId3">
            <a:alphaModFix/>
          </a:blip>
          <a:srcRect/>
          <a:stretch/>
        </p:blipFill>
        <p:spPr>
          <a:xfrm>
            <a:off x="4321969" y="4002881"/>
            <a:ext cx="3214687" cy="2221706"/>
          </a:xfrm>
          <a:prstGeom prst="rect">
            <a:avLst/>
          </a:prstGeom>
          <a:noFill/>
          <a:ln>
            <a:noFill/>
          </a:ln>
        </p:spPr>
      </p:pic>
      <p:pic>
        <p:nvPicPr>
          <p:cNvPr id="477" name="Google Shape;477;p8" descr="Logo, company name&#10;&#10;Description automatically generated"/>
          <p:cNvPicPr preferRelativeResize="0"/>
          <p:nvPr/>
        </p:nvPicPr>
        <p:blipFill rotWithShape="1">
          <a:blip r:embed="rId4">
            <a:alphaModFix/>
          </a:blip>
          <a:srcRect/>
          <a:stretch/>
        </p:blipFill>
        <p:spPr>
          <a:xfrm>
            <a:off x="4681538" y="1583532"/>
            <a:ext cx="2352675" cy="1714500"/>
          </a:xfrm>
          <a:prstGeom prst="rect">
            <a:avLst/>
          </a:prstGeom>
          <a:noFill/>
          <a:ln>
            <a:noFill/>
          </a:ln>
        </p:spPr>
      </p:pic>
      <p:sp>
        <p:nvSpPr>
          <p:cNvPr id="478" name="Google Shape;478;p8"/>
          <p:cNvSpPr/>
          <p:nvPr/>
        </p:nvSpPr>
        <p:spPr>
          <a:xfrm>
            <a:off x="11453575" y="6351300"/>
            <a:ext cx="447900" cy="42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8"/>
          <p:cNvPicPr preferRelativeResize="0"/>
          <p:nvPr/>
        </p:nvPicPr>
        <p:blipFill rotWithShape="1">
          <a:blip r:embed="rId5">
            <a:alphaModFix/>
          </a:blip>
          <a:srcRect t="2489" b="2489"/>
          <a:stretch/>
        </p:blipFill>
        <p:spPr>
          <a:xfrm>
            <a:off x="11237737" y="6367993"/>
            <a:ext cx="731186" cy="390807"/>
          </a:xfrm>
          <a:prstGeom prst="rect">
            <a:avLst/>
          </a:prstGeom>
          <a:noFill/>
          <a:ln>
            <a:noFill/>
          </a:ln>
        </p:spPr>
      </p:pic>
      <p:pic>
        <p:nvPicPr>
          <p:cNvPr id="3" name="Graphic 2" descr="Sad face outline with solid fill">
            <a:extLst>
              <a:ext uri="{FF2B5EF4-FFF2-40B4-BE49-F238E27FC236}">
                <a16:creationId xmlns:a16="http://schemas.microsoft.com/office/drawing/2014/main" id="{435EF07A-B7B2-7946-BC24-9AB8D6A01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7741" y="-569259"/>
            <a:ext cx="7327638" cy="73276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e52af6a3fd_1_5245"/>
          <p:cNvSpPr txBox="1">
            <a:spLocks noGrp="1"/>
          </p:cNvSpPr>
          <p:nvPr>
            <p:ph type="title"/>
          </p:nvPr>
        </p:nvSpPr>
        <p:spPr>
          <a:xfrm>
            <a:off x="611313" y="433625"/>
            <a:ext cx="7327500" cy="753900"/>
          </a:xfrm>
          <a:prstGeom prst="rect">
            <a:avLst/>
          </a:prstGeom>
          <a:noFill/>
          <a:ln>
            <a:noFill/>
          </a:ln>
        </p:spPr>
        <p:txBody>
          <a:bodyPr spcFirstLastPara="1" wrap="square" lIns="0" tIns="0" rIns="0" bIns="0" anchor="b" anchorCtr="0">
            <a:noAutofit/>
          </a:bodyPr>
          <a:lstStyle/>
          <a:p>
            <a:pPr marL="0" lvl="0" indent="0" algn="ctr" rtl="0">
              <a:lnSpc>
                <a:spcPct val="85000"/>
              </a:lnSpc>
              <a:spcBef>
                <a:spcPts val="0"/>
              </a:spcBef>
              <a:spcAft>
                <a:spcPts val="0"/>
              </a:spcAft>
              <a:buClr>
                <a:schemeClr val="dk1"/>
              </a:buClr>
              <a:buSzPts val="2800"/>
              <a:buFont typeface="Arial"/>
              <a:buNone/>
            </a:pPr>
            <a:r>
              <a:rPr lang="en-US" sz="2800" b="1" u="sng"/>
              <a:t>How to SMOKE THE COMPETITION </a:t>
            </a:r>
            <a:endParaRPr b="1" u="sng"/>
          </a:p>
        </p:txBody>
      </p:sp>
      <p:sp>
        <p:nvSpPr>
          <p:cNvPr id="486" name="Google Shape;486;ge52af6a3fd_1_5245"/>
          <p:cNvSpPr txBox="1"/>
          <p:nvPr/>
        </p:nvSpPr>
        <p:spPr>
          <a:xfrm>
            <a:off x="8204133" y="0"/>
            <a:ext cx="4082100" cy="68580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FFFFF"/>
              </a:buClr>
              <a:buSzPts val="4000"/>
              <a:buFont typeface="Arial"/>
              <a:buNone/>
            </a:pPr>
            <a:endParaRPr sz="4000" b="0" i="0" u="none" strike="noStrike" cap="none">
              <a:solidFill>
                <a:srgbClr val="FFFFFF"/>
              </a:solidFill>
              <a:latin typeface="Arial"/>
              <a:ea typeface="Arial"/>
              <a:cs typeface="Arial"/>
              <a:sym typeface="Arial"/>
            </a:endParaRPr>
          </a:p>
        </p:txBody>
      </p:sp>
      <p:sp>
        <p:nvSpPr>
          <p:cNvPr id="487" name="Google Shape;487;ge52af6a3fd_1_5245"/>
          <p:cNvSpPr/>
          <p:nvPr/>
        </p:nvSpPr>
        <p:spPr>
          <a:xfrm>
            <a:off x="11406450" y="6374875"/>
            <a:ext cx="447900" cy="42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88" name="Google Shape;488;ge52af6a3fd_1_5245"/>
          <p:cNvGraphicFramePr/>
          <p:nvPr/>
        </p:nvGraphicFramePr>
        <p:xfrm>
          <a:off x="551475" y="1524000"/>
          <a:ext cx="7447175" cy="4060875"/>
        </p:xfrm>
        <a:graphic>
          <a:graphicData uri="http://schemas.openxmlformats.org/drawingml/2006/table">
            <a:tbl>
              <a:tblPr>
                <a:noFill/>
              </a:tblPr>
              <a:tblGrid>
                <a:gridCol w="3658775">
                  <a:extLst>
                    <a:ext uri="{9D8B030D-6E8A-4147-A177-3AD203B41FA5}">
                      <a16:colId xmlns:a16="http://schemas.microsoft.com/office/drawing/2014/main" val="20000"/>
                    </a:ext>
                  </a:extLst>
                </a:gridCol>
                <a:gridCol w="3788400">
                  <a:extLst>
                    <a:ext uri="{9D8B030D-6E8A-4147-A177-3AD203B41FA5}">
                      <a16:colId xmlns:a16="http://schemas.microsoft.com/office/drawing/2014/main" val="20001"/>
                    </a:ext>
                  </a:extLst>
                </a:gridCol>
              </a:tblGrid>
              <a:tr h="812175">
                <a:tc>
                  <a:txBody>
                    <a:bodyPr/>
                    <a:lstStyle/>
                    <a:p>
                      <a:pPr marL="0" lvl="0" indent="0" algn="ctr" rtl="0">
                        <a:spcBef>
                          <a:spcPts val="0"/>
                        </a:spcBef>
                        <a:spcAft>
                          <a:spcPts val="0"/>
                        </a:spcAft>
                        <a:buNone/>
                      </a:pPr>
                      <a:r>
                        <a:rPr lang="en-US" sz="2600" b="1"/>
                        <a:t>Activity/Task</a:t>
                      </a:r>
                      <a:endParaRPr sz="2600" b="1"/>
                    </a:p>
                  </a:txBody>
                  <a:tcPr marL="91425" marR="91425" marT="91425" marB="91425" anchor="ctr"/>
                </a:tc>
                <a:tc>
                  <a:txBody>
                    <a:bodyPr/>
                    <a:lstStyle/>
                    <a:p>
                      <a:pPr marL="0" marR="0" lvl="0" indent="0" algn="ctr" rtl="0">
                        <a:lnSpc>
                          <a:spcPct val="100000"/>
                        </a:lnSpc>
                        <a:spcBef>
                          <a:spcPts val="0"/>
                        </a:spcBef>
                        <a:spcAft>
                          <a:spcPts val="0"/>
                        </a:spcAft>
                        <a:buNone/>
                      </a:pPr>
                      <a:r>
                        <a:rPr lang="en-US" sz="2600" b="1"/>
                        <a:t>Points Earned </a:t>
                      </a:r>
                      <a:endParaRPr sz="2600" b="1"/>
                    </a:p>
                  </a:txBody>
                  <a:tcPr marL="91425" marR="91425" marT="91425" marB="91425" anchor="ctr"/>
                </a:tc>
                <a:extLst>
                  <a:ext uri="{0D108BD9-81ED-4DB2-BD59-A6C34878D82A}">
                    <a16:rowId xmlns:a16="http://schemas.microsoft.com/office/drawing/2014/main" val="10000"/>
                  </a:ext>
                </a:extLst>
              </a:tr>
              <a:tr h="812175">
                <a:tc>
                  <a:txBody>
                    <a:bodyPr/>
                    <a:lstStyle/>
                    <a:p>
                      <a:pPr marL="0" lvl="0" indent="0" algn="ctr" rtl="0">
                        <a:spcBef>
                          <a:spcPts val="0"/>
                        </a:spcBef>
                        <a:spcAft>
                          <a:spcPts val="0"/>
                        </a:spcAft>
                        <a:buNone/>
                      </a:pPr>
                      <a:r>
                        <a:rPr lang="en-US" sz="1700"/>
                        <a:t>Attend Checkpoint Calls</a:t>
                      </a:r>
                      <a:endParaRPr sz="1700"/>
                    </a:p>
                  </a:txBody>
                  <a:tcPr marL="91425" marR="91425" marT="91425" marB="91425" anchor="ctr"/>
                </a:tc>
                <a:tc>
                  <a:txBody>
                    <a:bodyPr/>
                    <a:lstStyle/>
                    <a:p>
                      <a:pPr marL="0" lvl="0" indent="0" algn="ctr" rtl="0">
                        <a:spcBef>
                          <a:spcPts val="0"/>
                        </a:spcBef>
                        <a:spcAft>
                          <a:spcPts val="0"/>
                        </a:spcAft>
                        <a:buNone/>
                      </a:pPr>
                      <a:r>
                        <a:rPr lang="en-US" sz="1700"/>
                        <a:t>200 / Call</a:t>
                      </a:r>
                      <a:endParaRPr sz="1700"/>
                    </a:p>
                  </a:txBody>
                  <a:tcPr marL="91425" marR="91425" marT="91425" marB="91425" anchor="ctr"/>
                </a:tc>
                <a:extLst>
                  <a:ext uri="{0D108BD9-81ED-4DB2-BD59-A6C34878D82A}">
                    <a16:rowId xmlns:a16="http://schemas.microsoft.com/office/drawing/2014/main" val="10001"/>
                  </a:ext>
                </a:extLst>
              </a:tr>
              <a:tr h="812175">
                <a:tc>
                  <a:txBody>
                    <a:bodyPr/>
                    <a:lstStyle/>
                    <a:p>
                      <a:pPr marL="0" lvl="0" indent="0" algn="ctr" rtl="0">
                        <a:spcBef>
                          <a:spcPts val="0"/>
                        </a:spcBef>
                        <a:spcAft>
                          <a:spcPts val="0"/>
                        </a:spcAft>
                        <a:buNone/>
                      </a:pPr>
                      <a:r>
                        <a:rPr lang="en-US" sz="1700"/>
                        <a:t>Complete a Task </a:t>
                      </a:r>
                      <a:endParaRPr sz="1700"/>
                    </a:p>
                    <a:p>
                      <a:pPr marL="0" lvl="0" indent="0" algn="ctr" rtl="0">
                        <a:spcBef>
                          <a:spcPts val="0"/>
                        </a:spcBef>
                        <a:spcAft>
                          <a:spcPts val="0"/>
                        </a:spcAft>
                        <a:buNone/>
                      </a:pPr>
                      <a:r>
                        <a:rPr lang="en-US" sz="1700"/>
                        <a:t>(Two per checkpoint)</a:t>
                      </a:r>
                      <a:endParaRPr sz="1700"/>
                    </a:p>
                  </a:txBody>
                  <a:tcPr marL="91425" marR="91425" marT="91425" marB="91425" anchor="ctr"/>
                </a:tc>
                <a:tc>
                  <a:txBody>
                    <a:bodyPr/>
                    <a:lstStyle/>
                    <a:p>
                      <a:pPr marL="0" lvl="0" indent="0" algn="ctr" rtl="0">
                        <a:spcBef>
                          <a:spcPts val="0"/>
                        </a:spcBef>
                        <a:spcAft>
                          <a:spcPts val="0"/>
                        </a:spcAft>
                        <a:buNone/>
                      </a:pPr>
                      <a:r>
                        <a:rPr lang="en-US" sz="1700"/>
                        <a:t>100 / Task</a:t>
                      </a:r>
                      <a:endParaRPr sz="1700"/>
                    </a:p>
                  </a:txBody>
                  <a:tcPr marL="91425" marR="91425" marT="91425" marB="91425" anchor="ctr"/>
                </a:tc>
                <a:extLst>
                  <a:ext uri="{0D108BD9-81ED-4DB2-BD59-A6C34878D82A}">
                    <a16:rowId xmlns:a16="http://schemas.microsoft.com/office/drawing/2014/main" val="10002"/>
                  </a:ext>
                </a:extLst>
              </a:tr>
              <a:tr h="812175">
                <a:tc>
                  <a:txBody>
                    <a:bodyPr/>
                    <a:lstStyle/>
                    <a:p>
                      <a:pPr marL="0" lvl="0" indent="0" algn="ctr" rtl="0">
                        <a:spcBef>
                          <a:spcPts val="0"/>
                        </a:spcBef>
                        <a:spcAft>
                          <a:spcPts val="0"/>
                        </a:spcAft>
                        <a:buNone/>
                      </a:pPr>
                      <a:r>
                        <a:rPr lang="en-US" sz="1700"/>
                        <a:t>Register PIO Opportunity by 10/18</a:t>
                      </a:r>
                      <a:endParaRPr sz="1700"/>
                    </a:p>
                  </a:txBody>
                  <a:tcPr marL="91425" marR="91425" marT="91425" marB="91425" anchor="ctr"/>
                </a:tc>
                <a:tc>
                  <a:txBody>
                    <a:bodyPr/>
                    <a:lstStyle/>
                    <a:p>
                      <a:pPr marL="0" lvl="0" indent="0" algn="ctr" rtl="0">
                        <a:spcBef>
                          <a:spcPts val="0"/>
                        </a:spcBef>
                        <a:spcAft>
                          <a:spcPts val="0"/>
                        </a:spcAft>
                        <a:buNone/>
                      </a:pPr>
                      <a:r>
                        <a:rPr lang="en-US" sz="1700"/>
                        <a:t>500 / Opportunity</a:t>
                      </a:r>
                      <a:endParaRPr sz="1700"/>
                    </a:p>
                  </a:txBody>
                  <a:tcPr marL="91425" marR="91425" marT="91425" marB="91425" anchor="ctr"/>
                </a:tc>
                <a:extLst>
                  <a:ext uri="{0D108BD9-81ED-4DB2-BD59-A6C34878D82A}">
                    <a16:rowId xmlns:a16="http://schemas.microsoft.com/office/drawing/2014/main" val="10003"/>
                  </a:ext>
                </a:extLst>
              </a:tr>
              <a:tr h="812175">
                <a:tc>
                  <a:txBody>
                    <a:bodyPr/>
                    <a:lstStyle/>
                    <a:p>
                      <a:pPr marL="0" lvl="0" indent="0" algn="ctr" rtl="0">
                        <a:spcBef>
                          <a:spcPts val="0"/>
                        </a:spcBef>
                        <a:spcAft>
                          <a:spcPts val="0"/>
                        </a:spcAft>
                        <a:buNone/>
                      </a:pPr>
                      <a:r>
                        <a:rPr lang="en-US" sz="1700"/>
                        <a:t>Close PIO Opportunity by 10/18</a:t>
                      </a:r>
                      <a:endParaRPr sz="1700"/>
                    </a:p>
                  </a:txBody>
                  <a:tcPr marL="91425" marR="91425" marT="91425" marB="91425" anchor="ctr"/>
                </a:tc>
                <a:tc>
                  <a:txBody>
                    <a:bodyPr/>
                    <a:lstStyle/>
                    <a:p>
                      <a:pPr marL="0" lvl="0" indent="0" algn="ctr" rtl="0">
                        <a:spcBef>
                          <a:spcPts val="0"/>
                        </a:spcBef>
                        <a:spcAft>
                          <a:spcPts val="0"/>
                        </a:spcAft>
                        <a:buNone/>
                      </a:pPr>
                      <a:r>
                        <a:rPr lang="en-US" sz="1700"/>
                        <a:t>1,000 / Opportunity </a:t>
                      </a:r>
                      <a:endParaRPr sz="1700"/>
                    </a:p>
                  </a:txBody>
                  <a:tcPr marL="91425" marR="91425" marT="91425" marB="91425" anchor="ctr"/>
                </a:tc>
                <a:extLst>
                  <a:ext uri="{0D108BD9-81ED-4DB2-BD59-A6C34878D82A}">
                    <a16:rowId xmlns:a16="http://schemas.microsoft.com/office/drawing/2014/main" val="10004"/>
                  </a:ext>
                </a:extLst>
              </a:tr>
            </a:tbl>
          </a:graphicData>
        </a:graphic>
      </p:graphicFrame>
      <p:pic>
        <p:nvPicPr>
          <p:cNvPr id="489" name="Google Shape;489;ge52af6a3fd_1_5245"/>
          <p:cNvPicPr preferRelativeResize="0"/>
          <p:nvPr/>
        </p:nvPicPr>
        <p:blipFill rotWithShape="1">
          <a:blip r:embed="rId3">
            <a:alphaModFix/>
          </a:blip>
          <a:srcRect/>
          <a:stretch/>
        </p:blipFill>
        <p:spPr>
          <a:xfrm>
            <a:off x="8524923" y="2461352"/>
            <a:ext cx="3440515" cy="19352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215">
            <a:hlinkClick r:id="rId3"/>
            <a:extLst>
              <a:ext uri="{FF2B5EF4-FFF2-40B4-BE49-F238E27FC236}">
                <a16:creationId xmlns:a16="http://schemas.microsoft.com/office/drawing/2014/main" id="{7E943534-BB43-494D-A281-D8308845CB76}"/>
              </a:ext>
            </a:extLst>
          </p:cNvPr>
          <p:cNvSpPr/>
          <p:nvPr/>
        </p:nvSpPr>
        <p:spPr>
          <a:xfrm>
            <a:off x="0" y="0"/>
            <a:ext cx="40607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srgbClr val="1D9CD3"/>
              </a:solidFill>
              <a:effectLst/>
              <a:uLnTx/>
              <a:uFillTx/>
              <a:latin typeface="Proxima Nova" panose="02000506030000020004" pitchFamily="50" charset="0"/>
              <a:ea typeface="+mn-ea"/>
              <a:cs typeface="+mn-cs"/>
            </a:endParaRPr>
          </a:p>
        </p:txBody>
      </p:sp>
      <p:sp>
        <p:nvSpPr>
          <p:cNvPr id="14" name="TextBox 13">
            <a:extLst>
              <a:ext uri="{FF2B5EF4-FFF2-40B4-BE49-F238E27FC236}">
                <a16:creationId xmlns:a16="http://schemas.microsoft.com/office/drawing/2014/main" id="{B3141DEB-52B6-B148-B4EA-DDDA213AFEC3}"/>
              </a:ext>
            </a:extLst>
          </p:cNvPr>
          <p:cNvSpPr txBox="1"/>
          <p:nvPr/>
        </p:nvSpPr>
        <p:spPr>
          <a:xfrm>
            <a:off x="4326229" y="2580471"/>
            <a:ext cx="7678202" cy="714042"/>
          </a:xfrm>
          <a:prstGeom prst="rect">
            <a:avLst/>
          </a:prstGeom>
          <a:noFill/>
        </p:spPr>
        <p:txBody>
          <a:bodyPr wrap="square" lIns="155448" tIns="155448" rIns="155448" bIns="155448" rtlCol="0">
            <a:spAutoFit/>
          </a:bodyPr>
          <a:lstStyle/>
          <a:p>
            <a:pPr lvl="0">
              <a:spcBef>
                <a:spcPts val="900"/>
              </a:spcBef>
              <a:spcAft>
                <a:spcPts val="600"/>
              </a:spcAft>
              <a:defRPr/>
            </a:pPr>
            <a:r>
              <a:rPr kumimoji="0" lang="en-US" sz="2600" b="0"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$200 </a:t>
            </a:r>
            <a:r>
              <a:rPr lang="en-US" sz="2600" dirty="0">
                <a:solidFill>
                  <a:srgbClr val="FF0000"/>
                </a:solidFill>
                <a:latin typeface="Arial"/>
                <a:cs typeface="Arial" panose="020B0604020202020204" pitchFamily="34" charset="0"/>
              </a:rPr>
              <a:t>– Shadow a meeting to discuss opportunity</a:t>
            </a:r>
            <a:endParaRPr kumimoji="0" lang="en-US" sz="2600" b="0" i="0" u="none" strike="noStrike" kern="1200" cap="none" spc="0" normalizeH="0" baseline="0" noProof="0" dirty="0">
              <a:ln>
                <a:noFill/>
              </a:ln>
              <a:solidFill>
                <a:prstClr val="black">
                  <a:lumMod val="50000"/>
                </a:prstClr>
              </a:solidFill>
              <a:effectLst/>
              <a:uLnTx/>
              <a:uFillTx/>
              <a:latin typeface="Arial"/>
              <a:ea typeface="+mn-ea"/>
              <a:cs typeface="Arial" panose="020B0604020202020204" pitchFamily="34" charset="0"/>
            </a:endParaRPr>
          </a:p>
        </p:txBody>
      </p:sp>
      <p:sp>
        <p:nvSpPr>
          <p:cNvPr id="15" name="TextBox 14">
            <a:extLst>
              <a:ext uri="{FF2B5EF4-FFF2-40B4-BE49-F238E27FC236}">
                <a16:creationId xmlns:a16="http://schemas.microsoft.com/office/drawing/2014/main" id="{A8E02C4D-02FD-5245-861A-A262C8A0168D}"/>
              </a:ext>
            </a:extLst>
          </p:cNvPr>
          <p:cNvSpPr txBox="1"/>
          <p:nvPr/>
        </p:nvSpPr>
        <p:spPr>
          <a:xfrm>
            <a:off x="4326229" y="3312098"/>
            <a:ext cx="6762499" cy="714042"/>
          </a:xfrm>
          <a:prstGeom prst="rect">
            <a:avLst/>
          </a:prstGeom>
          <a:noFill/>
        </p:spPr>
        <p:txBody>
          <a:bodyPr wrap="square" lIns="155448" tIns="155448" rIns="155448" bIns="155448" rtlCol="0">
            <a:spAutoFit/>
          </a:bodyPr>
          <a:lstStyle/>
          <a:p>
            <a:pPr marL="0" marR="0" lvl="0" indent="0" algn="l" defTabSz="914400" rtl="0" eaLnBrk="1" fontAlgn="auto" latinLnBrk="0" hangingPunct="1">
              <a:lnSpc>
                <a:spcPct val="100000"/>
              </a:lnSpc>
              <a:spcBef>
                <a:spcPts val="900"/>
              </a:spcBef>
              <a:spcAft>
                <a:spcPts val="600"/>
              </a:spcAft>
              <a:buClrTx/>
              <a:buSzTx/>
              <a:buFontTx/>
              <a:buNone/>
              <a:tabLst/>
              <a:defRPr/>
            </a:pPr>
            <a:r>
              <a:rPr kumimoji="0" lang="en-US" sz="2600" b="0"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$200 – Demo</a:t>
            </a:r>
            <a:r>
              <a:rPr kumimoji="0" lang="en-US" sz="2600" b="0" i="0" u="none" strike="noStrike" kern="1200" cap="none" spc="0" normalizeH="0" noProof="0" dirty="0">
                <a:ln>
                  <a:noFill/>
                </a:ln>
                <a:solidFill>
                  <a:srgbClr val="FF0000"/>
                </a:solidFill>
                <a:effectLst/>
                <a:uLnTx/>
                <a:uFillTx/>
                <a:latin typeface="Arial"/>
                <a:ea typeface="+mn-ea"/>
                <a:cs typeface="Arial" panose="020B0604020202020204" pitchFamily="34" charset="0"/>
              </a:rPr>
              <a:t> a solution during the meeting</a:t>
            </a:r>
            <a:endParaRPr kumimoji="0" lang="en-US" sz="1400" b="0" i="0" u="none" strike="noStrike" kern="1200" cap="none" spc="0" normalizeH="0" baseline="0" noProof="0" dirty="0">
              <a:ln>
                <a:noFill/>
              </a:ln>
              <a:solidFill>
                <a:prstClr val="black">
                  <a:lumMod val="50000"/>
                </a:prstClr>
              </a:solidFill>
              <a:effectLst/>
              <a:uLnTx/>
              <a:uFillTx/>
              <a:latin typeface="Arial"/>
              <a:ea typeface="+mn-ea"/>
              <a:cs typeface="Arial" panose="020B0604020202020204" pitchFamily="34" charset="0"/>
            </a:endParaRPr>
          </a:p>
        </p:txBody>
      </p:sp>
      <p:sp>
        <p:nvSpPr>
          <p:cNvPr id="13" name="Google Shape;461;p7">
            <a:extLst>
              <a:ext uri="{FF2B5EF4-FFF2-40B4-BE49-F238E27FC236}">
                <a16:creationId xmlns:a16="http://schemas.microsoft.com/office/drawing/2014/main" id="{949EAFEA-102C-7A4E-8F91-877F3FDC518A}"/>
              </a:ext>
            </a:extLst>
          </p:cNvPr>
          <p:cNvSpPr txBox="1"/>
          <p:nvPr/>
        </p:nvSpPr>
        <p:spPr>
          <a:xfrm>
            <a:off x="-21376" y="0"/>
            <a:ext cx="4082100" cy="6858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4000"/>
              <a:buFont typeface="Arial"/>
              <a:buNone/>
            </a:pPr>
            <a:r>
              <a:rPr lang="en-US" sz="4000" b="0" i="0" u="none" strike="noStrike" cap="none" dirty="0">
                <a:solidFill>
                  <a:srgbClr val="FFFFFF"/>
                </a:solidFill>
                <a:latin typeface="Arial"/>
                <a:ea typeface="Arial"/>
                <a:cs typeface="Arial"/>
                <a:sym typeface="Arial"/>
              </a:rPr>
              <a:t>Join the leaderboard</a:t>
            </a:r>
          </a:p>
          <a:p>
            <a:pPr marL="0" marR="0" lvl="0" indent="0" algn="ctr" rtl="0">
              <a:lnSpc>
                <a:spcPct val="90000"/>
              </a:lnSpc>
              <a:spcBef>
                <a:spcPts val="0"/>
              </a:spcBef>
              <a:spcAft>
                <a:spcPts val="0"/>
              </a:spcAft>
              <a:buClr>
                <a:srgbClr val="FFFFFF"/>
              </a:buClr>
              <a:buSzPts val="4000"/>
              <a:buFont typeface="Arial"/>
              <a:buNone/>
            </a:pPr>
            <a:r>
              <a:rPr lang="en-US" sz="4000" b="0" i="0" u="none" strike="noStrike" cap="none" dirty="0">
                <a:solidFill>
                  <a:srgbClr val="FFFFFF"/>
                </a:solidFill>
                <a:latin typeface="Arial"/>
                <a:ea typeface="Arial"/>
                <a:cs typeface="Arial"/>
                <a:sym typeface="Arial"/>
              </a:rPr>
              <a:t>and get paid</a:t>
            </a:r>
          </a:p>
          <a:p>
            <a:pPr marL="0" marR="0" lvl="0" indent="0" algn="ctr" rtl="0">
              <a:lnSpc>
                <a:spcPct val="90000"/>
              </a:lnSpc>
              <a:spcBef>
                <a:spcPts val="0"/>
              </a:spcBef>
              <a:spcAft>
                <a:spcPts val="0"/>
              </a:spcAft>
              <a:buClr>
                <a:srgbClr val="FFFFFF"/>
              </a:buClr>
              <a:buSzPts val="4000"/>
              <a:buFont typeface="Arial"/>
              <a:buNone/>
            </a:pPr>
            <a:r>
              <a:rPr lang="en-US" sz="4000" b="0" i="0" u="none" strike="noStrike" cap="none" dirty="0">
                <a:solidFill>
                  <a:srgbClr val="FFFFFF"/>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6" name="TextBox 15">
            <a:extLst>
              <a:ext uri="{FF2B5EF4-FFF2-40B4-BE49-F238E27FC236}">
                <a16:creationId xmlns:a16="http://schemas.microsoft.com/office/drawing/2014/main" id="{84D4CEC4-316D-5743-85D7-30356B6B44A0}"/>
              </a:ext>
            </a:extLst>
          </p:cNvPr>
          <p:cNvSpPr txBox="1"/>
          <p:nvPr/>
        </p:nvSpPr>
        <p:spPr>
          <a:xfrm>
            <a:off x="4326229" y="1848844"/>
            <a:ext cx="7314786" cy="714042"/>
          </a:xfrm>
          <a:prstGeom prst="rect">
            <a:avLst/>
          </a:prstGeom>
          <a:noFill/>
        </p:spPr>
        <p:txBody>
          <a:bodyPr wrap="square" lIns="155448" tIns="155448" rIns="155448" bIns="155448" rtlCol="0">
            <a:spAutoFit/>
          </a:bodyPr>
          <a:lstStyle/>
          <a:p>
            <a:pPr marL="0" marR="0" lvl="0" indent="0" algn="l" defTabSz="914400" rtl="0" eaLnBrk="1" fontAlgn="auto" latinLnBrk="0" hangingPunct="1">
              <a:lnSpc>
                <a:spcPct val="100000"/>
              </a:lnSpc>
              <a:spcBef>
                <a:spcPts val="900"/>
              </a:spcBef>
              <a:spcAft>
                <a:spcPts val="600"/>
              </a:spcAft>
              <a:buClrTx/>
              <a:buSzTx/>
              <a:buFontTx/>
              <a:buNone/>
              <a:tabLst/>
              <a:defRPr/>
            </a:pPr>
            <a:r>
              <a:rPr kumimoji="0" lang="en-US" sz="2600" b="0"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500 Points</a:t>
            </a:r>
            <a:r>
              <a:rPr kumimoji="0" lang="en-US" sz="2600" b="0" i="0" u="none" strike="noStrike" kern="1200" cap="none" spc="0" normalizeH="0" noProof="0" dirty="0">
                <a:ln>
                  <a:noFill/>
                </a:ln>
                <a:solidFill>
                  <a:srgbClr val="FF0000"/>
                </a:solidFill>
                <a:effectLst/>
                <a:uLnTx/>
                <a:uFillTx/>
                <a:latin typeface="Arial"/>
                <a:ea typeface="+mn-ea"/>
                <a:cs typeface="Arial" panose="020B0604020202020204" pitchFamily="34" charset="0"/>
              </a:rPr>
              <a:t> </a:t>
            </a:r>
            <a:r>
              <a:rPr kumimoji="0" lang="en-US" sz="2600" b="0"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Register an opportunity by</a:t>
            </a:r>
            <a:r>
              <a:rPr kumimoji="0" lang="en-US" sz="2600" b="0" i="0" u="none" strike="noStrike" kern="1200" cap="none" spc="0" normalizeH="0" noProof="0" dirty="0">
                <a:ln>
                  <a:noFill/>
                </a:ln>
                <a:solidFill>
                  <a:srgbClr val="FF0000"/>
                </a:solidFill>
                <a:effectLst/>
                <a:uLnTx/>
                <a:uFillTx/>
                <a:latin typeface="Arial"/>
                <a:ea typeface="+mn-ea"/>
                <a:cs typeface="Arial" panose="020B0604020202020204" pitchFamily="34" charset="0"/>
              </a:rPr>
              <a:t> 10/8</a:t>
            </a:r>
            <a:endParaRPr kumimoji="0" lang="en-US" sz="2600" b="0" i="0" u="none" strike="noStrike" kern="1200" cap="none" spc="0" normalizeH="0" baseline="0" noProof="0" dirty="0">
              <a:ln>
                <a:noFill/>
              </a:ln>
              <a:solidFill>
                <a:prstClr val="black">
                  <a:lumMod val="50000"/>
                </a:prstClr>
              </a:solidFill>
              <a:effectLst/>
              <a:uLnTx/>
              <a:uFillTx/>
              <a:latin typeface="Arial"/>
              <a:ea typeface="+mn-ea"/>
              <a:cs typeface="Arial" panose="020B0604020202020204" pitchFamily="34" charset="0"/>
            </a:endParaRPr>
          </a:p>
        </p:txBody>
      </p:sp>
      <p:sp>
        <p:nvSpPr>
          <p:cNvPr id="17" name="TextBox 16">
            <a:extLst>
              <a:ext uri="{FF2B5EF4-FFF2-40B4-BE49-F238E27FC236}">
                <a16:creationId xmlns:a16="http://schemas.microsoft.com/office/drawing/2014/main" id="{53DF7852-55C6-DD43-A286-25F0F6DA10DA}"/>
              </a:ext>
            </a:extLst>
          </p:cNvPr>
          <p:cNvSpPr txBox="1"/>
          <p:nvPr/>
        </p:nvSpPr>
        <p:spPr>
          <a:xfrm>
            <a:off x="4326229" y="4043725"/>
            <a:ext cx="7314786" cy="714042"/>
          </a:xfrm>
          <a:prstGeom prst="rect">
            <a:avLst/>
          </a:prstGeom>
          <a:noFill/>
        </p:spPr>
        <p:txBody>
          <a:bodyPr wrap="square" lIns="155448" tIns="155448" rIns="155448" bIns="155448" rtlCol="0">
            <a:spAutoFit/>
          </a:bodyPr>
          <a:lstStyle/>
          <a:p>
            <a:pPr marL="0" marR="0" lvl="0" indent="0" algn="l" defTabSz="914400" rtl="0" eaLnBrk="1" fontAlgn="auto" latinLnBrk="0" hangingPunct="1">
              <a:lnSpc>
                <a:spcPct val="100000"/>
              </a:lnSpc>
              <a:spcBef>
                <a:spcPts val="900"/>
              </a:spcBef>
              <a:spcAft>
                <a:spcPts val="600"/>
              </a:spcAft>
              <a:buClrTx/>
              <a:buSzTx/>
              <a:buFontTx/>
              <a:buNone/>
              <a:tabLst/>
              <a:defRPr/>
            </a:pPr>
            <a:r>
              <a:rPr lang="en-US" sz="2600" dirty="0">
                <a:solidFill>
                  <a:srgbClr val="FF0000"/>
                </a:solidFill>
                <a:latin typeface="Arial"/>
                <a:cs typeface="Arial" panose="020B0604020202020204" pitchFamily="34" charset="0"/>
              </a:rPr>
              <a:t>10</a:t>
            </a:r>
            <a:r>
              <a:rPr kumimoji="0" lang="en-US" sz="2600" b="0"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00 Points</a:t>
            </a:r>
            <a:r>
              <a:rPr kumimoji="0" lang="en-US" sz="2600" b="0" i="0" u="none" strike="noStrike" kern="1200" cap="none" spc="0" normalizeH="0" noProof="0" dirty="0">
                <a:ln>
                  <a:noFill/>
                </a:ln>
                <a:solidFill>
                  <a:srgbClr val="FF0000"/>
                </a:solidFill>
                <a:effectLst/>
                <a:uLnTx/>
                <a:uFillTx/>
                <a:latin typeface="Arial"/>
                <a:ea typeface="+mn-ea"/>
                <a:cs typeface="Arial" panose="020B0604020202020204" pitchFamily="34" charset="0"/>
              </a:rPr>
              <a:t> </a:t>
            </a:r>
            <a:r>
              <a:rPr kumimoji="0" lang="en-US" sz="2600" b="0"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Book the deal by</a:t>
            </a:r>
            <a:r>
              <a:rPr kumimoji="0" lang="en-US" sz="2600" b="0" i="0" u="none" strike="noStrike" kern="1200" cap="none" spc="0" normalizeH="0" noProof="0" dirty="0">
                <a:ln>
                  <a:noFill/>
                </a:ln>
                <a:solidFill>
                  <a:srgbClr val="FF0000"/>
                </a:solidFill>
                <a:effectLst/>
                <a:uLnTx/>
                <a:uFillTx/>
                <a:latin typeface="Arial"/>
                <a:ea typeface="+mn-ea"/>
                <a:cs typeface="Arial" panose="020B0604020202020204" pitchFamily="34" charset="0"/>
              </a:rPr>
              <a:t> 10/8</a:t>
            </a:r>
            <a:endParaRPr kumimoji="0" lang="en-US" sz="2600" b="0" i="0" u="none" strike="noStrike" kern="1200" cap="none" spc="0" normalizeH="0" baseline="0" noProof="0" dirty="0">
              <a:ln>
                <a:noFill/>
              </a:ln>
              <a:solidFill>
                <a:prstClr val="black">
                  <a:lumMod val="50000"/>
                </a:prstClr>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38647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62"/>
        <p:cNvGrpSpPr/>
        <p:nvPr/>
      </p:nvGrpSpPr>
      <p:grpSpPr>
        <a:xfrm>
          <a:off x="0" y="0"/>
          <a:ext cx="0" cy="0"/>
          <a:chOff x="0" y="0"/>
          <a:chExt cx="0" cy="0"/>
        </a:xfrm>
      </p:grpSpPr>
      <p:sp>
        <p:nvSpPr>
          <p:cNvPr id="5463" name="Google Shape;5463;gb862abc44b_1_27"/>
          <p:cNvSpPr/>
          <p:nvPr/>
        </p:nvSpPr>
        <p:spPr>
          <a:xfrm>
            <a:off x="11371075" y="6339525"/>
            <a:ext cx="424200" cy="518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4" name="Google Shape;5464;gb862abc44b_1_27"/>
          <p:cNvSpPr txBox="1"/>
          <p:nvPr/>
        </p:nvSpPr>
        <p:spPr>
          <a:xfrm>
            <a:off x="8109858" y="0"/>
            <a:ext cx="4082100" cy="6858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400"/>
              </a:spcBef>
              <a:spcAft>
                <a:spcPts val="0"/>
              </a:spcAft>
              <a:buClr>
                <a:srgbClr val="FFFFFF"/>
              </a:buClr>
              <a:buSzPts val="4000"/>
              <a:buFont typeface="Arial"/>
              <a:buNone/>
            </a:pPr>
            <a:endParaRPr sz="1400" b="0" i="0" u="none" strike="noStrike" cap="none">
              <a:solidFill>
                <a:srgbClr val="000000"/>
              </a:solidFill>
              <a:latin typeface="Arial"/>
              <a:ea typeface="Arial"/>
              <a:cs typeface="Arial"/>
              <a:sym typeface="Arial"/>
            </a:endParaRPr>
          </a:p>
        </p:txBody>
      </p:sp>
      <p:pic>
        <p:nvPicPr>
          <p:cNvPr id="5465" name="Google Shape;5465;gb862abc44b_1_27"/>
          <p:cNvPicPr preferRelativeResize="0"/>
          <p:nvPr/>
        </p:nvPicPr>
        <p:blipFill rotWithShape="1">
          <a:blip r:embed="rId3">
            <a:alphaModFix/>
          </a:blip>
          <a:srcRect t="2489" b="2489"/>
          <a:stretch/>
        </p:blipFill>
        <p:spPr>
          <a:xfrm>
            <a:off x="11284887" y="6403318"/>
            <a:ext cx="731186" cy="390807"/>
          </a:xfrm>
          <a:prstGeom prst="rect">
            <a:avLst/>
          </a:prstGeom>
          <a:noFill/>
          <a:ln>
            <a:noFill/>
          </a:ln>
        </p:spPr>
      </p:pic>
      <p:sp>
        <p:nvSpPr>
          <p:cNvPr id="5466" name="Google Shape;5466;gb862abc44b_1_27"/>
          <p:cNvSpPr txBox="1"/>
          <p:nvPr/>
        </p:nvSpPr>
        <p:spPr>
          <a:xfrm>
            <a:off x="370550" y="128800"/>
            <a:ext cx="7550100" cy="675900"/>
          </a:xfrm>
          <a:prstGeom prst="rect">
            <a:avLst/>
          </a:prstGeom>
          <a:noFill/>
          <a:ln>
            <a:noFill/>
          </a:ln>
        </p:spPr>
        <p:txBody>
          <a:bodyPr spcFirstLastPara="1" wrap="square" lIns="0" tIns="0" rIns="0" bIns="0" anchor="b" anchorCtr="0">
            <a:noAutofit/>
          </a:bodyPr>
          <a:lstStyle/>
          <a:p>
            <a:pPr marL="0" marR="0" lvl="0" indent="0" algn="l" rtl="0">
              <a:lnSpc>
                <a:spcPct val="85000"/>
              </a:lnSpc>
              <a:spcBef>
                <a:spcPts val="0"/>
              </a:spcBef>
              <a:spcAft>
                <a:spcPts val="0"/>
              </a:spcAft>
              <a:buClr>
                <a:srgbClr val="FFFFFF"/>
              </a:buClr>
              <a:buSzPts val="3600"/>
              <a:buFont typeface="Arial"/>
              <a:buNone/>
            </a:pPr>
            <a:r>
              <a:rPr lang="en-US" sz="3600" b="1" dirty="0">
                <a:solidFill>
                  <a:schemeClr val="dk1"/>
                </a:solidFill>
                <a:latin typeface="Proxima Nova"/>
                <a:ea typeface="Proxima Nova"/>
                <a:cs typeface="Proxima Nova"/>
                <a:sym typeface="Proxima Nova"/>
              </a:rPr>
              <a:t>Checkpoint 3 </a:t>
            </a:r>
            <a:r>
              <a:rPr lang="en-US" sz="3600" dirty="0">
                <a:solidFill>
                  <a:schemeClr val="dk1"/>
                </a:solidFill>
                <a:latin typeface="Proxima Nova"/>
                <a:ea typeface="Proxima Nova"/>
                <a:cs typeface="Proxima Nova"/>
                <a:sym typeface="Proxima Nova"/>
              </a:rPr>
              <a:t>- Review</a:t>
            </a:r>
            <a:endParaRPr sz="3600" dirty="0">
              <a:solidFill>
                <a:schemeClr val="dk1"/>
              </a:solidFill>
              <a:latin typeface="Proxima Nova"/>
              <a:ea typeface="Proxima Nova"/>
              <a:cs typeface="Proxima Nova"/>
              <a:sym typeface="Proxima Nova"/>
            </a:endParaRPr>
          </a:p>
        </p:txBody>
      </p:sp>
      <p:sp>
        <p:nvSpPr>
          <p:cNvPr id="5467" name="Google Shape;5467;gb862abc44b_1_27"/>
          <p:cNvSpPr txBox="1"/>
          <p:nvPr/>
        </p:nvSpPr>
        <p:spPr>
          <a:xfrm>
            <a:off x="461500" y="941150"/>
            <a:ext cx="6793500" cy="1600408"/>
          </a:xfrm>
          <a:prstGeom prst="rect">
            <a:avLst/>
          </a:prstGeom>
          <a:noFill/>
          <a:ln>
            <a:noFill/>
          </a:ln>
        </p:spPr>
        <p:txBody>
          <a:bodyPr spcFirstLastPara="1" wrap="square" lIns="91425" tIns="91425" rIns="91425" bIns="91425" anchor="t" anchorCtr="0">
            <a:spAutoFit/>
          </a:bodyPr>
          <a:lstStyle/>
          <a:p>
            <a:pPr lvl="0"/>
            <a:r>
              <a:rPr lang="en-US" sz="1900" b="1" dirty="0"/>
              <a:t>Question: </a:t>
            </a:r>
            <a:r>
              <a:rPr lang="en-US" dirty="0"/>
              <a:t>How many pool members was Eric able to quickly scale up to at the end of the video using Consul Terraform Sync?</a:t>
            </a:r>
          </a:p>
          <a:p>
            <a:pPr lvl="0"/>
            <a:endParaRPr lang="en-US" dirty="0"/>
          </a:p>
          <a:p>
            <a:pPr lvl="0"/>
            <a:r>
              <a:rPr lang="en-US" dirty="0"/>
              <a:t>Answer - 100</a:t>
            </a:r>
          </a:p>
          <a:p>
            <a:pPr lvl="0"/>
            <a:endParaRPr sz="1900" b="1" dirty="0"/>
          </a:p>
        </p:txBody>
      </p:sp>
      <p:sp>
        <p:nvSpPr>
          <p:cNvPr id="5469" name="Google Shape;5469;gb862abc44b_1_27"/>
          <p:cNvSpPr txBox="1"/>
          <p:nvPr/>
        </p:nvSpPr>
        <p:spPr>
          <a:xfrm>
            <a:off x="515175" y="2898000"/>
            <a:ext cx="6793500" cy="492412"/>
          </a:xfrm>
          <a:prstGeom prst="rect">
            <a:avLst/>
          </a:prstGeom>
          <a:noFill/>
          <a:ln>
            <a:noFill/>
          </a:ln>
        </p:spPr>
        <p:txBody>
          <a:bodyPr spcFirstLastPara="1" wrap="square" lIns="91425" tIns="91425" rIns="91425" bIns="91425" anchor="t" anchorCtr="0">
            <a:spAutoFit/>
          </a:bodyPr>
          <a:lstStyle/>
          <a:p>
            <a:pPr lvl="0"/>
            <a:r>
              <a:rPr lang="en-US" sz="1900"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Question: </a:t>
            </a:r>
            <a:r>
              <a:rPr lang="en-US" sz="2000" dirty="0"/>
              <a:t>What did James forget to do?</a:t>
            </a:r>
            <a:r>
              <a:rPr lang="en-US" sz="1900"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a:t>
            </a:r>
            <a:endParaRPr sz="1900" b="1" dirty="0"/>
          </a:p>
        </p:txBody>
      </p:sp>
      <p:sp>
        <p:nvSpPr>
          <p:cNvPr id="5470" name="Google Shape;5470;gb862abc44b_1_27"/>
          <p:cNvSpPr txBox="1"/>
          <p:nvPr/>
        </p:nvSpPr>
        <p:spPr>
          <a:xfrm>
            <a:off x="592450" y="3717900"/>
            <a:ext cx="6793500" cy="461635"/>
          </a:xfrm>
          <a:prstGeom prst="rect">
            <a:avLst/>
          </a:prstGeom>
          <a:noFill/>
          <a:ln>
            <a:noFill/>
          </a:ln>
        </p:spPr>
        <p:txBody>
          <a:bodyPr spcFirstLastPara="1" wrap="square" lIns="91425" tIns="91425" rIns="91425" bIns="91425" anchor="t" anchorCtr="0">
            <a:spAutoFit/>
          </a:bodyPr>
          <a:lstStyle/>
          <a:p>
            <a:pPr lvl="0"/>
            <a:r>
              <a:rPr lang="en-US" sz="1700" dirty="0"/>
              <a:t>Answer: </a:t>
            </a:r>
            <a:r>
              <a:rPr lang="en-US" dirty="0"/>
              <a:t>He forgot to show the app actually working.</a:t>
            </a:r>
            <a:r>
              <a:rPr lang="en-US" sz="1600" dirty="0">
                <a:effectLst/>
              </a:rPr>
              <a:t> </a:t>
            </a:r>
            <a:endParaRPr sz="17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276615-5996-4EB2-8373-1120BA8653CE}"/>
              </a:ext>
            </a:extLst>
          </p:cNvPr>
          <p:cNvSpPr>
            <a:spLocks noGrp="1"/>
          </p:cNvSpPr>
          <p:nvPr>
            <p:ph type="ctrTitle"/>
          </p:nvPr>
        </p:nvSpPr>
        <p:spPr/>
        <p:txBody>
          <a:bodyPr/>
          <a:lstStyle/>
          <a:p>
            <a:r>
              <a:rPr lang="en-US"/>
              <a:t>F5 Security Strategy </a:t>
            </a:r>
            <a:br>
              <a:rPr lang="en-US"/>
            </a:br>
            <a:r>
              <a:rPr lang="en-US"/>
              <a:t>for Zero Trust</a:t>
            </a:r>
          </a:p>
        </p:txBody>
      </p:sp>
    </p:spTree>
    <p:extLst>
      <p:ext uri="{BB962C8B-B14F-4D97-AF65-F5344CB8AC3E}">
        <p14:creationId xmlns:p14="http://schemas.microsoft.com/office/powerpoint/2010/main" val="396997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Rounded Corners 2">
            <a:extLst>
              <a:ext uri="{FF2B5EF4-FFF2-40B4-BE49-F238E27FC236}">
                <a16:creationId xmlns:a16="http://schemas.microsoft.com/office/drawing/2014/main" id="{359743C6-A8B8-0145-9329-161A4415C477}"/>
              </a:ext>
            </a:extLst>
          </p:cNvPr>
          <p:cNvSpPr/>
          <p:nvPr/>
        </p:nvSpPr>
        <p:spPr>
          <a:xfrm>
            <a:off x="2253394" y="1685704"/>
            <a:ext cx="7005273" cy="378822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200" kern="100" err="1">
              <a:solidFill>
                <a:schemeClr val="bg1"/>
              </a:solidFill>
              <a:latin typeface="+mj-lt"/>
            </a:endParaRPr>
          </a:p>
        </p:txBody>
      </p:sp>
      <p:sp>
        <p:nvSpPr>
          <p:cNvPr id="64" name="Rectangle: Rounded Corners 5">
            <a:extLst>
              <a:ext uri="{FF2B5EF4-FFF2-40B4-BE49-F238E27FC236}">
                <a16:creationId xmlns:a16="http://schemas.microsoft.com/office/drawing/2014/main" id="{4314EA4B-EB97-AA4E-BAD0-552208AB3765}"/>
              </a:ext>
            </a:extLst>
          </p:cNvPr>
          <p:cNvSpPr/>
          <p:nvPr/>
        </p:nvSpPr>
        <p:spPr>
          <a:xfrm>
            <a:off x="4507242" y="1735168"/>
            <a:ext cx="2722324" cy="187718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200" kern="100">
              <a:solidFill>
                <a:schemeClr val="bg1"/>
              </a:solidFill>
              <a:latin typeface="+mj-lt"/>
            </a:endParaRPr>
          </a:p>
        </p:txBody>
      </p:sp>
      <p:sp>
        <p:nvSpPr>
          <p:cNvPr id="66" name="Rectangle: Rounded Corners 3">
            <a:extLst>
              <a:ext uri="{FF2B5EF4-FFF2-40B4-BE49-F238E27FC236}">
                <a16:creationId xmlns:a16="http://schemas.microsoft.com/office/drawing/2014/main" id="{1D67484A-0259-B04A-8D61-726CABBFCCFF}"/>
              </a:ext>
            </a:extLst>
          </p:cNvPr>
          <p:cNvSpPr/>
          <p:nvPr/>
        </p:nvSpPr>
        <p:spPr>
          <a:xfrm>
            <a:off x="4787848" y="1938657"/>
            <a:ext cx="1538515" cy="63833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US" sz="1200" kern="100">
              <a:solidFill>
                <a:schemeClr val="bg1"/>
              </a:solidFill>
              <a:latin typeface="+mj-lt"/>
            </a:endParaRPr>
          </a:p>
        </p:txBody>
      </p:sp>
      <p:sp>
        <p:nvSpPr>
          <p:cNvPr id="70" name="Rectangle: Rounded Corners 6">
            <a:extLst>
              <a:ext uri="{FF2B5EF4-FFF2-40B4-BE49-F238E27FC236}">
                <a16:creationId xmlns:a16="http://schemas.microsoft.com/office/drawing/2014/main" id="{5FD8146A-1E97-5040-B3AA-312B10D6A76C}"/>
              </a:ext>
            </a:extLst>
          </p:cNvPr>
          <p:cNvSpPr/>
          <p:nvPr/>
        </p:nvSpPr>
        <p:spPr>
          <a:xfrm>
            <a:off x="4787848" y="2653616"/>
            <a:ext cx="1538515" cy="63833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US" sz="1200" kern="100">
              <a:solidFill>
                <a:schemeClr val="bg1"/>
              </a:solidFill>
              <a:latin typeface="+mj-lt"/>
            </a:endParaRPr>
          </a:p>
        </p:txBody>
      </p:sp>
      <p:sp>
        <p:nvSpPr>
          <p:cNvPr id="72" name="TextBox 71">
            <a:extLst>
              <a:ext uri="{FF2B5EF4-FFF2-40B4-BE49-F238E27FC236}">
                <a16:creationId xmlns:a16="http://schemas.microsoft.com/office/drawing/2014/main" id="{C0343D30-44A3-DF46-8DC5-3D70B033B408}"/>
              </a:ext>
            </a:extLst>
          </p:cNvPr>
          <p:cNvSpPr txBox="1"/>
          <p:nvPr/>
        </p:nvSpPr>
        <p:spPr>
          <a:xfrm>
            <a:off x="6413453" y="2398243"/>
            <a:ext cx="696685" cy="730292"/>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Policy Decision Point (PDP) </a:t>
            </a:r>
          </a:p>
        </p:txBody>
      </p:sp>
      <p:sp>
        <p:nvSpPr>
          <p:cNvPr id="76" name="TextBox 75">
            <a:extLst>
              <a:ext uri="{FF2B5EF4-FFF2-40B4-BE49-F238E27FC236}">
                <a16:creationId xmlns:a16="http://schemas.microsoft.com/office/drawing/2014/main" id="{7B5B5C8F-8446-634C-804F-C8B09F763BC5}"/>
              </a:ext>
            </a:extLst>
          </p:cNvPr>
          <p:cNvSpPr txBox="1"/>
          <p:nvPr/>
        </p:nvSpPr>
        <p:spPr>
          <a:xfrm>
            <a:off x="4981375" y="2162923"/>
            <a:ext cx="1185335" cy="304312"/>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Policy Engine</a:t>
            </a:r>
          </a:p>
        </p:txBody>
      </p:sp>
      <p:sp>
        <p:nvSpPr>
          <p:cNvPr id="77" name="TextBox 76">
            <a:extLst>
              <a:ext uri="{FF2B5EF4-FFF2-40B4-BE49-F238E27FC236}">
                <a16:creationId xmlns:a16="http://schemas.microsoft.com/office/drawing/2014/main" id="{9AAF0333-A1DE-A347-83CD-65FF499F8EE6}"/>
              </a:ext>
            </a:extLst>
          </p:cNvPr>
          <p:cNvSpPr txBox="1"/>
          <p:nvPr/>
        </p:nvSpPr>
        <p:spPr>
          <a:xfrm>
            <a:off x="4943879" y="2825384"/>
            <a:ext cx="1185335" cy="369707"/>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Policy Administrator</a:t>
            </a:r>
          </a:p>
        </p:txBody>
      </p:sp>
      <p:sp>
        <p:nvSpPr>
          <p:cNvPr id="78" name="Rectangle: Rounded Corners 12">
            <a:extLst>
              <a:ext uri="{FF2B5EF4-FFF2-40B4-BE49-F238E27FC236}">
                <a16:creationId xmlns:a16="http://schemas.microsoft.com/office/drawing/2014/main" id="{1651CB73-3A3C-8C4B-87BF-241F8132C05E}"/>
              </a:ext>
            </a:extLst>
          </p:cNvPr>
          <p:cNvSpPr/>
          <p:nvPr/>
        </p:nvSpPr>
        <p:spPr>
          <a:xfrm>
            <a:off x="4981375" y="3870794"/>
            <a:ext cx="1260323" cy="8783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US" sz="1200" kern="100">
              <a:solidFill>
                <a:schemeClr val="bg1"/>
              </a:solidFill>
              <a:latin typeface="+mj-lt"/>
            </a:endParaRPr>
          </a:p>
        </p:txBody>
      </p:sp>
      <p:sp>
        <p:nvSpPr>
          <p:cNvPr id="79" name="TextBox 78">
            <a:extLst>
              <a:ext uri="{FF2B5EF4-FFF2-40B4-BE49-F238E27FC236}">
                <a16:creationId xmlns:a16="http://schemas.microsoft.com/office/drawing/2014/main" id="{C19E939B-1147-AF4E-8207-4B1307AA1640}"/>
              </a:ext>
            </a:extLst>
          </p:cNvPr>
          <p:cNvSpPr txBox="1"/>
          <p:nvPr/>
        </p:nvSpPr>
        <p:spPr>
          <a:xfrm>
            <a:off x="5085392" y="4085959"/>
            <a:ext cx="1052287" cy="661939"/>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Policy Enforcement Point (PEP)</a:t>
            </a:r>
          </a:p>
        </p:txBody>
      </p:sp>
      <p:pic>
        <p:nvPicPr>
          <p:cNvPr id="80" name="Graphic 79">
            <a:extLst>
              <a:ext uri="{FF2B5EF4-FFF2-40B4-BE49-F238E27FC236}">
                <a16:creationId xmlns:a16="http://schemas.microsoft.com/office/drawing/2014/main" id="{90DFF16A-2B44-CA41-9D83-ED338EA585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3069" y="3857659"/>
            <a:ext cx="1017321" cy="1017321"/>
          </a:xfrm>
          <a:prstGeom prst="rect">
            <a:avLst/>
          </a:prstGeom>
        </p:spPr>
      </p:pic>
      <p:sp>
        <p:nvSpPr>
          <p:cNvPr id="81" name="TextBox 80">
            <a:extLst>
              <a:ext uri="{FF2B5EF4-FFF2-40B4-BE49-F238E27FC236}">
                <a16:creationId xmlns:a16="http://schemas.microsoft.com/office/drawing/2014/main" id="{1FEEE79B-BC07-0F4E-88C2-A12C26C250C0}"/>
              </a:ext>
            </a:extLst>
          </p:cNvPr>
          <p:cNvSpPr txBox="1"/>
          <p:nvPr/>
        </p:nvSpPr>
        <p:spPr>
          <a:xfrm>
            <a:off x="3439379" y="4228512"/>
            <a:ext cx="715470" cy="286235"/>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System</a:t>
            </a:r>
          </a:p>
        </p:txBody>
      </p:sp>
      <p:sp>
        <p:nvSpPr>
          <p:cNvPr id="82" name="Rectangle: Rounded Corners 15">
            <a:extLst>
              <a:ext uri="{FF2B5EF4-FFF2-40B4-BE49-F238E27FC236}">
                <a16:creationId xmlns:a16="http://schemas.microsoft.com/office/drawing/2014/main" id="{47DAD48F-069A-8A45-892A-936DF305BEF6}"/>
              </a:ext>
            </a:extLst>
          </p:cNvPr>
          <p:cNvSpPr/>
          <p:nvPr/>
        </p:nvSpPr>
        <p:spPr>
          <a:xfrm>
            <a:off x="2326822" y="4144865"/>
            <a:ext cx="718162" cy="43059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US" sz="1200" kern="100">
              <a:solidFill>
                <a:schemeClr val="bg1"/>
              </a:solidFill>
              <a:latin typeface="+mj-lt"/>
            </a:endParaRPr>
          </a:p>
        </p:txBody>
      </p:sp>
      <p:sp>
        <p:nvSpPr>
          <p:cNvPr id="83" name="Flowchart: Magnetic Disk 17">
            <a:extLst>
              <a:ext uri="{FF2B5EF4-FFF2-40B4-BE49-F238E27FC236}">
                <a16:creationId xmlns:a16="http://schemas.microsoft.com/office/drawing/2014/main" id="{3A757D07-1887-864A-9260-EA25E5F40DA9}"/>
              </a:ext>
            </a:extLst>
          </p:cNvPr>
          <p:cNvSpPr/>
          <p:nvPr/>
        </p:nvSpPr>
        <p:spPr>
          <a:xfrm>
            <a:off x="7813329" y="3968216"/>
            <a:ext cx="1094329" cy="833212"/>
          </a:xfrm>
          <a:prstGeom prst="flowChartMagneticDisk">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200" kern="100" err="1">
              <a:solidFill>
                <a:schemeClr val="bg1"/>
              </a:solidFill>
              <a:latin typeface="+mj-lt"/>
            </a:endParaRPr>
          </a:p>
        </p:txBody>
      </p:sp>
      <p:sp>
        <p:nvSpPr>
          <p:cNvPr id="84" name="TextBox 83">
            <a:extLst>
              <a:ext uri="{FF2B5EF4-FFF2-40B4-BE49-F238E27FC236}">
                <a16:creationId xmlns:a16="http://schemas.microsoft.com/office/drawing/2014/main" id="{A5E287BD-B384-244E-9801-966CB414DDBF}"/>
              </a:ext>
            </a:extLst>
          </p:cNvPr>
          <p:cNvSpPr txBox="1"/>
          <p:nvPr/>
        </p:nvSpPr>
        <p:spPr>
          <a:xfrm>
            <a:off x="7838263" y="4315910"/>
            <a:ext cx="1052287" cy="458913"/>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Enterprise Resource</a:t>
            </a:r>
          </a:p>
        </p:txBody>
      </p:sp>
      <p:sp>
        <p:nvSpPr>
          <p:cNvPr id="85" name="TextBox 84">
            <a:extLst>
              <a:ext uri="{FF2B5EF4-FFF2-40B4-BE49-F238E27FC236}">
                <a16:creationId xmlns:a16="http://schemas.microsoft.com/office/drawing/2014/main" id="{ED2133CC-B8F3-9F4B-945E-9EDA1B9B0858}"/>
              </a:ext>
            </a:extLst>
          </p:cNvPr>
          <p:cNvSpPr txBox="1"/>
          <p:nvPr/>
        </p:nvSpPr>
        <p:spPr>
          <a:xfrm>
            <a:off x="2896439" y="1863662"/>
            <a:ext cx="1159292" cy="299261"/>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Control Plane</a:t>
            </a:r>
          </a:p>
        </p:txBody>
      </p:sp>
      <p:sp>
        <p:nvSpPr>
          <p:cNvPr id="86" name="TextBox 85">
            <a:extLst>
              <a:ext uri="{FF2B5EF4-FFF2-40B4-BE49-F238E27FC236}">
                <a16:creationId xmlns:a16="http://schemas.microsoft.com/office/drawing/2014/main" id="{B0A1702D-DBC3-A449-9A84-FF452677E150}"/>
              </a:ext>
            </a:extLst>
          </p:cNvPr>
          <p:cNvSpPr txBox="1"/>
          <p:nvPr/>
        </p:nvSpPr>
        <p:spPr>
          <a:xfrm>
            <a:off x="6783452" y="4874980"/>
            <a:ext cx="1017321" cy="260260"/>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Data Plane</a:t>
            </a:r>
          </a:p>
        </p:txBody>
      </p:sp>
      <p:sp>
        <p:nvSpPr>
          <p:cNvPr id="88" name="TextBox 87">
            <a:extLst>
              <a:ext uri="{FF2B5EF4-FFF2-40B4-BE49-F238E27FC236}">
                <a16:creationId xmlns:a16="http://schemas.microsoft.com/office/drawing/2014/main" id="{65F99A50-7FED-B641-B591-B8E099A0C67B}"/>
              </a:ext>
            </a:extLst>
          </p:cNvPr>
          <p:cNvSpPr txBox="1"/>
          <p:nvPr/>
        </p:nvSpPr>
        <p:spPr>
          <a:xfrm>
            <a:off x="2370584" y="4232982"/>
            <a:ext cx="624853" cy="260552"/>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Subject</a:t>
            </a:r>
          </a:p>
        </p:txBody>
      </p:sp>
      <p:sp>
        <p:nvSpPr>
          <p:cNvPr id="96" name="Rectangle 95">
            <a:extLst>
              <a:ext uri="{FF2B5EF4-FFF2-40B4-BE49-F238E27FC236}">
                <a16:creationId xmlns:a16="http://schemas.microsoft.com/office/drawing/2014/main" id="{0D7B63CC-C161-AB40-A364-1B2ED4920EE6}"/>
              </a:ext>
            </a:extLst>
          </p:cNvPr>
          <p:cNvSpPr/>
          <p:nvPr/>
        </p:nvSpPr>
        <p:spPr>
          <a:xfrm>
            <a:off x="9484456" y="1907683"/>
            <a:ext cx="1076624" cy="8486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200" kern="100" err="1">
              <a:solidFill>
                <a:schemeClr val="bg1"/>
              </a:solidFill>
              <a:latin typeface="+mj-lt"/>
            </a:endParaRPr>
          </a:p>
        </p:txBody>
      </p:sp>
      <p:sp>
        <p:nvSpPr>
          <p:cNvPr id="97" name="TextBox 96">
            <a:extLst>
              <a:ext uri="{FF2B5EF4-FFF2-40B4-BE49-F238E27FC236}">
                <a16:creationId xmlns:a16="http://schemas.microsoft.com/office/drawing/2014/main" id="{5AC80FF9-9D32-7648-9E6F-3B375F8D23FE}"/>
              </a:ext>
            </a:extLst>
          </p:cNvPr>
          <p:cNvSpPr txBox="1"/>
          <p:nvPr/>
        </p:nvSpPr>
        <p:spPr>
          <a:xfrm>
            <a:off x="9494799" y="2189216"/>
            <a:ext cx="1001855" cy="441036"/>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Data Access Policy</a:t>
            </a:r>
          </a:p>
        </p:txBody>
      </p:sp>
      <p:sp>
        <p:nvSpPr>
          <p:cNvPr id="98" name="Rectangle 97">
            <a:extLst>
              <a:ext uri="{FF2B5EF4-FFF2-40B4-BE49-F238E27FC236}">
                <a16:creationId xmlns:a16="http://schemas.microsoft.com/office/drawing/2014/main" id="{00C483E6-C274-2548-B39C-7E8EB7070245}"/>
              </a:ext>
            </a:extLst>
          </p:cNvPr>
          <p:cNvSpPr/>
          <p:nvPr/>
        </p:nvSpPr>
        <p:spPr>
          <a:xfrm>
            <a:off x="9484454" y="2823427"/>
            <a:ext cx="1076624" cy="5498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200" kern="100" err="1">
              <a:solidFill>
                <a:schemeClr val="bg1"/>
              </a:solidFill>
              <a:latin typeface="+mj-lt"/>
            </a:endParaRPr>
          </a:p>
        </p:txBody>
      </p:sp>
      <p:sp>
        <p:nvSpPr>
          <p:cNvPr id="99" name="Rectangle 98">
            <a:extLst>
              <a:ext uri="{FF2B5EF4-FFF2-40B4-BE49-F238E27FC236}">
                <a16:creationId xmlns:a16="http://schemas.microsoft.com/office/drawing/2014/main" id="{A8CE42ED-170C-7B45-B259-E44238327F37}"/>
              </a:ext>
            </a:extLst>
          </p:cNvPr>
          <p:cNvSpPr/>
          <p:nvPr/>
        </p:nvSpPr>
        <p:spPr>
          <a:xfrm>
            <a:off x="9481548" y="3407088"/>
            <a:ext cx="1070576" cy="854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200" kern="100" err="1">
              <a:solidFill>
                <a:schemeClr val="bg1"/>
              </a:solidFill>
              <a:latin typeface="+mj-lt"/>
            </a:endParaRPr>
          </a:p>
        </p:txBody>
      </p:sp>
      <p:sp>
        <p:nvSpPr>
          <p:cNvPr id="100" name="Rectangle 99">
            <a:extLst>
              <a:ext uri="{FF2B5EF4-FFF2-40B4-BE49-F238E27FC236}">
                <a16:creationId xmlns:a16="http://schemas.microsoft.com/office/drawing/2014/main" id="{5EA9F7CE-A61E-3748-8051-B5624072171F}"/>
              </a:ext>
            </a:extLst>
          </p:cNvPr>
          <p:cNvSpPr/>
          <p:nvPr/>
        </p:nvSpPr>
        <p:spPr>
          <a:xfrm>
            <a:off x="9481548" y="4315733"/>
            <a:ext cx="1070576" cy="6848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200" kern="100" err="1">
              <a:solidFill>
                <a:schemeClr val="bg1"/>
              </a:solidFill>
              <a:latin typeface="+mj-lt"/>
            </a:endParaRPr>
          </a:p>
        </p:txBody>
      </p:sp>
      <p:sp>
        <p:nvSpPr>
          <p:cNvPr id="101" name="TextBox 100">
            <a:extLst>
              <a:ext uri="{FF2B5EF4-FFF2-40B4-BE49-F238E27FC236}">
                <a16:creationId xmlns:a16="http://schemas.microsoft.com/office/drawing/2014/main" id="{0D981837-B1F4-DD4A-B730-35743EBA5F0A}"/>
              </a:ext>
            </a:extLst>
          </p:cNvPr>
          <p:cNvSpPr txBox="1"/>
          <p:nvPr/>
        </p:nvSpPr>
        <p:spPr>
          <a:xfrm>
            <a:off x="9481547" y="3005632"/>
            <a:ext cx="985257" cy="268787"/>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Enterprise PKI</a:t>
            </a:r>
          </a:p>
        </p:txBody>
      </p:sp>
      <p:sp>
        <p:nvSpPr>
          <p:cNvPr id="102" name="TextBox 101">
            <a:extLst>
              <a:ext uri="{FF2B5EF4-FFF2-40B4-BE49-F238E27FC236}">
                <a16:creationId xmlns:a16="http://schemas.microsoft.com/office/drawing/2014/main" id="{78649B44-0D2A-2A4F-B5D3-875B69195E96}"/>
              </a:ext>
            </a:extLst>
          </p:cNvPr>
          <p:cNvSpPr txBox="1"/>
          <p:nvPr/>
        </p:nvSpPr>
        <p:spPr>
          <a:xfrm>
            <a:off x="9463731" y="3676307"/>
            <a:ext cx="1071043" cy="441036"/>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ID Management</a:t>
            </a:r>
          </a:p>
        </p:txBody>
      </p:sp>
      <p:sp>
        <p:nvSpPr>
          <p:cNvPr id="103" name="TextBox 102">
            <a:extLst>
              <a:ext uri="{FF2B5EF4-FFF2-40B4-BE49-F238E27FC236}">
                <a16:creationId xmlns:a16="http://schemas.microsoft.com/office/drawing/2014/main" id="{2F627CCC-8D04-3243-B659-550CB34BFA1A}"/>
              </a:ext>
            </a:extLst>
          </p:cNvPr>
          <p:cNvSpPr txBox="1"/>
          <p:nvPr/>
        </p:nvSpPr>
        <p:spPr>
          <a:xfrm>
            <a:off x="9516337" y="4446706"/>
            <a:ext cx="1001855" cy="441036"/>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SIEM System</a:t>
            </a:r>
          </a:p>
        </p:txBody>
      </p:sp>
      <p:sp>
        <p:nvSpPr>
          <p:cNvPr id="108" name="Arrow: Right 41">
            <a:extLst>
              <a:ext uri="{FF2B5EF4-FFF2-40B4-BE49-F238E27FC236}">
                <a16:creationId xmlns:a16="http://schemas.microsoft.com/office/drawing/2014/main" id="{E699144E-2B45-A04E-9C61-9470DAF030F5}"/>
              </a:ext>
            </a:extLst>
          </p:cNvPr>
          <p:cNvSpPr/>
          <p:nvPr/>
        </p:nvSpPr>
        <p:spPr>
          <a:xfrm rot="10800000">
            <a:off x="9273393" y="2274281"/>
            <a:ext cx="205890" cy="2799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09" name="Arrow: Right 42">
            <a:extLst>
              <a:ext uri="{FF2B5EF4-FFF2-40B4-BE49-F238E27FC236}">
                <a16:creationId xmlns:a16="http://schemas.microsoft.com/office/drawing/2014/main" id="{4FBFBDD0-EF72-FC40-8AC5-813E0EBDE1B6}"/>
              </a:ext>
            </a:extLst>
          </p:cNvPr>
          <p:cNvSpPr/>
          <p:nvPr/>
        </p:nvSpPr>
        <p:spPr>
          <a:xfrm rot="10800000">
            <a:off x="9264925" y="3016455"/>
            <a:ext cx="205890" cy="2799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10" name="Arrow: Right 43">
            <a:extLst>
              <a:ext uri="{FF2B5EF4-FFF2-40B4-BE49-F238E27FC236}">
                <a16:creationId xmlns:a16="http://schemas.microsoft.com/office/drawing/2014/main" id="{82F4B706-27F7-3945-99D8-D349D76F36CC}"/>
              </a:ext>
            </a:extLst>
          </p:cNvPr>
          <p:cNvSpPr/>
          <p:nvPr/>
        </p:nvSpPr>
        <p:spPr>
          <a:xfrm rot="10800000">
            <a:off x="9264925" y="4449532"/>
            <a:ext cx="205890" cy="2799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11" name="Arrow: Right 44">
            <a:extLst>
              <a:ext uri="{FF2B5EF4-FFF2-40B4-BE49-F238E27FC236}">
                <a16:creationId xmlns:a16="http://schemas.microsoft.com/office/drawing/2014/main" id="{FF1B78EE-5D45-0547-BBE8-A862F2E59CEE}"/>
              </a:ext>
            </a:extLst>
          </p:cNvPr>
          <p:cNvSpPr/>
          <p:nvPr/>
        </p:nvSpPr>
        <p:spPr>
          <a:xfrm rot="10800000">
            <a:off x="9261043" y="3718806"/>
            <a:ext cx="205890" cy="2799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cxnSp>
        <p:nvCxnSpPr>
          <p:cNvPr id="112" name="Straight Arrow Connector 111">
            <a:extLst>
              <a:ext uri="{FF2B5EF4-FFF2-40B4-BE49-F238E27FC236}">
                <a16:creationId xmlns:a16="http://schemas.microsoft.com/office/drawing/2014/main" id="{67D81576-1ABA-F545-8C76-B6F14A06DD48}"/>
              </a:ext>
            </a:extLst>
          </p:cNvPr>
          <p:cNvCxnSpPr/>
          <p:nvPr/>
        </p:nvCxnSpPr>
        <p:spPr>
          <a:xfrm>
            <a:off x="3044984" y="4337480"/>
            <a:ext cx="3943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B3E74DD-748C-5342-A083-FEDB33AC5BC4}"/>
              </a:ext>
            </a:extLst>
          </p:cNvPr>
          <p:cNvCxnSpPr>
            <a:cxnSpLocks/>
            <a:endCxn id="78" idx="1"/>
          </p:cNvCxnSpPr>
          <p:nvPr/>
        </p:nvCxnSpPr>
        <p:spPr>
          <a:xfrm>
            <a:off x="4208546" y="4308976"/>
            <a:ext cx="772829" cy="9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5A0BA37-1827-8F4F-BB9C-21E918BB4017}"/>
              </a:ext>
            </a:extLst>
          </p:cNvPr>
          <p:cNvCxnSpPr>
            <a:cxnSpLocks/>
          </p:cNvCxnSpPr>
          <p:nvPr/>
        </p:nvCxnSpPr>
        <p:spPr>
          <a:xfrm>
            <a:off x="6236853" y="4296105"/>
            <a:ext cx="1561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B5BEDA0-38AC-844A-BEC1-1FF15934BA35}"/>
              </a:ext>
            </a:extLst>
          </p:cNvPr>
          <p:cNvCxnSpPr/>
          <p:nvPr/>
        </p:nvCxnSpPr>
        <p:spPr>
          <a:xfrm>
            <a:off x="2265993" y="3920874"/>
            <a:ext cx="6992674" cy="0"/>
          </a:xfrm>
          <a:prstGeom prst="line">
            <a:avLst/>
          </a:prstGeom>
          <a:ln w="12700">
            <a:solidFill>
              <a:srgbClr val="7D7D7D"/>
            </a:solidFill>
            <a:prstDash val="sysDash"/>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70B6473-0C0B-EB44-A81D-E6B056E34BC8}"/>
              </a:ext>
            </a:extLst>
          </p:cNvPr>
          <p:cNvCxnSpPr/>
          <p:nvPr/>
        </p:nvCxnSpPr>
        <p:spPr>
          <a:xfrm>
            <a:off x="5228120" y="3274419"/>
            <a:ext cx="0" cy="59637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2949BE5-A313-124F-84A8-730A8CDCCC35}"/>
              </a:ext>
            </a:extLst>
          </p:cNvPr>
          <p:cNvCxnSpPr/>
          <p:nvPr/>
        </p:nvCxnSpPr>
        <p:spPr>
          <a:xfrm flipV="1">
            <a:off x="5755472" y="3291952"/>
            <a:ext cx="0" cy="565707"/>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A98BBBD-4A52-0B40-A960-1CCE1872888C}"/>
              </a:ext>
            </a:extLst>
          </p:cNvPr>
          <p:cNvSpPr txBox="1"/>
          <p:nvPr/>
        </p:nvSpPr>
        <p:spPr>
          <a:xfrm>
            <a:off x="4209333" y="4119802"/>
            <a:ext cx="715470" cy="225535"/>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Untrusted</a:t>
            </a:r>
          </a:p>
        </p:txBody>
      </p:sp>
      <p:sp>
        <p:nvSpPr>
          <p:cNvPr id="119" name="TextBox 118">
            <a:extLst>
              <a:ext uri="{FF2B5EF4-FFF2-40B4-BE49-F238E27FC236}">
                <a16:creationId xmlns:a16="http://schemas.microsoft.com/office/drawing/2014/main" id="{568D99DF-CD62-694C-A70A-66A845BD1B95}"/>
              </a:ext>
            </a:extLst>
          </p:cNvPr>
          <p:cNvSpPr txBox="1"/>
          <p:nvPr/>
        </p:nvSpPr>
        <p:spPr>
          <a:xfrm>
            <a:off x="6488376" y="4132722"/>
            <a:ext cx="774210" cy="157671"/>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Trusted</a:t>
            </a:r>
          </a:p>
        </p:txBody>
      </p:sp>
      <p:cxnSp>
        <p:nvCxnSpPr>
          <p:cNvPr id="120" name="Straight Arrow Connector 119">
            <a:extLst>
              <a:ext uri="{FF2B5EF4-FFF2-40B4-BE49-F238E27FC236}">
                <a16:creationId xmlns:a16="http://schemas.microsoft.com/office/drawing/2014/main" id="{71934CB3-8234-A442-9FFD-0E527809E7FB}"/>
              </a:ext>
            </a:extLst>
          </p:cNvPr>
          <p:cNvCxnSpPr>
            <a:cxnSpLocks/>
          </p:cNvCxnSpPr>
          <p:nvPr/>
        </p:nvCxnSpPr>
        <p:spPr>
          <a:xfrm flipH="1">
            <a:off x="7239910" y="2554208"/>
            <a:ext cx="392744"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902F994-AD4B-0E41-BEE3-FECA39B8DC1B}"/>
              </a:ext>
            </a:extLst>
          </p:cNvPr>
          <p:cNvCxnSpPr>
            <a:cxnSpLocks/>
          </p:cNvCxnSpPr>
          <p:nvPr/>
        </p:nvCxnSpPr>
        <p:spPr>
          <a:xfrm flipH="1">
            <a:off x="6139946" y="2972784"/>
            <a:ext cx="1441411" cy="90493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472CE1C1-82FA-CF43-8F84-CA36096F71BE}"/>
              </a:ext>
            </a:extLst>
          </p:cNvPr>
          <p:cNvSpPr txBox="1"/>
          <p:nvPr/>
        </p:nvSpPr>
        <p:spPr>
          <a:xfrm>
            <a:off x="7396829" y="3219640"/>
            <a:ext cx="1052287" cy="316243"/>
          </a:xfrm>
          <a:prstGeom prst="rect">
            <a:avLst/>
          </a:prstGeom>
          <a:noFill/>
        </p:spPr>
        <p:txBody>
          <a:bodyPr wrap="square" lIns="0" tIns="0" rIns="0" bIns="0" rtlCol="0">
            <a:noAutofit/>
          </a:bodyPr>
          <a:lstStyle/>
          <a:p>
            <a:pPr algn="ctr">
              <a:lnSpc>
                <a:spcPct val="90000"/>
              </a:lnSpc>
              <a:spcBef>
                <a:spcPts val="200"/>
              </a:spcBef>
              <a:spcAft>
                <a:spcPts val="200"/>
              </a:spcAft>
            </a:pPr>
            <a:r>
              <a:rPr lang="en-US" sz="1200" kern="100">
                <a:latin typeface="+mj-lt"/>
              </a:rPr>
              <a:t>Acts as the PDP and PEP</a:t>
            </a:r>
          </a:p>
        </p:txBody>
      </p:sp>
      <p:pic>
        <p:nvPicPr>
          <p:cNvPr id="123" name="Picture 122">
            <a:extLst>
              <a:ext uri="{FF2B5EF4-FFF2-40B4-BE49-F238E27FC236}">
                <a16:creationId xmlns:a16="http://schemas.microsoft.com/office/drawing/2014/main" id="{B7EB8270-1482-924D-9808-DE77320AA601}"/>
              </a:ext>
            </a:extLst>
          </p:cNvPr>
          <p:cNvPicPr>
            <a:picLocks noChangeAspect="1"/>
          </p:cNvPicPr>
          <p:nvPr/>
        </p:nvPicPr>
        <p:blipFill>
          <a:blip r:embed="rId4"/>
          <a:stretch>
            <a:fillRect/>
          </a:stretch>
        </p:blipFill>
        <p:spPr>
          <a:xfrm>
            <a:off x="6474848" y="1801703"/>
            <a:ext cx="571500" cy="571500"/>
          </a:xfrm>
          <a:prstGeom prst="rect">
            <a:avLst/>
          </a:prstGeom>
        </p:spPr>
      </p:pic>
      <p:pic>
        <p:nvPicPr>
          <p:cNvPr id="124" name="Picture 123">
            <a:extLst>
              <a:ext uri="{FF2B5EF4-FFF2-40B4-BE49-F238E27FC236}">
                <a16:creationId xmlns:a16="http://schemas.microsoft.com/office/drawing/2014/main" id="{5D262CA8-0C4D-6A41-9C94-BDD1E0AFBD62}"/>
              </a:ext>
            </a:extLst>
          </p:cNvPr>
          <p:cNvPicPr>
            <a:picLocks noChangeAspect="1"/>
          </p:cNvPicPr>
          <p:nvPr/>
        </p:nvPicPr>
        <p:blipFill>
          <a:blip r:embed="rId4"/>
          <a:stretch>
            <a:fillRect/>
          </a:stretch>
        </p:blipFill>
        <p:spPr>
          <a:xfrm>
            <a:off x="7621276" y="1791446"/>
            <a:ext cx="571500" cy="571500"/>
          </a:xfrm>
          <a:prstGeom prst="rect">
            <a:avLst/>
          </a:prstGeom>
        </p:spPr>
      </p:pic>
      <p:pic>
        <p:nvPicPr>
          <p:cNvPr id="125" name="Picture 124">
            <a:extLst>
              <a:ext uri="{FF2B5EF4-FFF2-40B4-BE49-F238E27FC236}">
                <a16:creationId xmlns:a16="http://schemas.microsoft.com/office/drawing/2014/main" id="{36F71672-13DA-944B-A697-DE5C44C54829}"/>
              </a:ext>
            </a:extLst>
          </p:cNvPr>
          <p:cNvPicPr>
            <a:picLocks noChangeAspect="1"/>
          </p:cNvPicPr>
          <p:nvPr/>
        </p:nvPicPr>
        <p:blipFill>
          <a:blip r:embed="rId4"/>
          <a:stretch>
            <a:fillRect/>
          </a:stretch>
        </p:blipFill>
        <p:spPr>
          <a:xfrm>
            <a:off x="5271355" y="4792269"/>
            <a:ext cx="571500" cy="571500"/>
          </a:xfrm>
          <a:prstGeom prst="rect">
            <a:avLst/>
          </a:prstGeom>
        </p:spPr>
      </p:pic>
      <p:pic>
        <p:nvPicPr>
          <p:cNvPr id="126" name="Picture 125">
            <a:extLst>
              <a:ext uri="{FF2B5EF4-FFF2-40B4-BE49-F238E27FC236}">
                <a16:creationId xmlns:a16="http://schemas.microsoft.com/office/drawing/2014/main" id="{C25DA939-E103-9746-9354-B2E612B24D71}"/>
              </a:ext>
            </a:extLst>
          </p:cNvPr>
          <p:cNvPicPr>
            <a:picLocks noChangeAspect="1"/>
          </p:cNvPicPr>
          <p:nvPr/>
        </p:nvPicPr>
        <p:blipFill>
          <a:blip r:embed="rId4"/>
          <a:stretch>
            <a:fillRect/>
          </a:stretch>
        </p:blipFill>
        <p:spPr>
          <a:xfrm>
            <a:off x="3679549" y="4674073"/>
            <a:ext cx="274167" cy="274167"/>
          </a:xfrm>
          <a:prstGeom prst="rect">
            <a:avLst/>
          </a:prstGeom>
        </p:spPr>
      </p:pic>
      <p:pic>
        <p:nvPicPr>
          <p:cNvPr id="127" name="Picture 126">
            <a:extLst>
              <a:ext uri="{FF2B5EF4-FFF2-40B4-BE49-F238E27FC236}">
                <a16:creationId xmlns:a16="http://schemas.microsoft.com/office/drawing/2014/main" id="{9CA62EB4-D909-584C-A091-A339ED180866}"/>
              </a:ext>
            </a:extLst>
          </p:cNvPr>
          <p:cNvPicPr>
            <a:picLocks noChangeAspect="1"/>
          </p:cNvPicPr>
          <p:nvPr/>
        </p:nvPicPr>
        <p:blipFill>
          <a:blip r:embed="rId4"/>
          <a:stretch>
            <a:fillRect/>
          </a:stretch>
        </p:blipFill>
        <p:spPr>
          <a:xfrm>
            <a:off x="8247881" y="4861073"/>
            <a:ext cx="274167" cy="274167"/>
          </a:xfrm>
          <a:prstGeom prst="rect">
            <a:avLst/>
          </a:prstGeom>
        </p:spPr>
      </p:pic>
      <p:pic>
        <p:nvPicPr>
          <p:cNvPr id="128" name="Graphic 127">
            <a:extLst>
              <a:ext uri="{FF2B5EF4-FFF2-40B4-BE49-F238E27FC236}">
                <a16:creationId xmlns:a16="http://schemas.microsoft.com/office/drawing/2014/main" id="{FB8C5BF5-378A-4040-95B7-F7E4C9EB04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4259" y="2314140"/>
            <a:ext cx="952500" cy="952500"/>
          </a:xfrm>
          <a:prstGeom prst="rect">
            <a:avLst/>
          </a:prstGeom>
        </p:spPr>
      </p:pic>
      <p:pic>
        <p:nvPicPr>
          <p:cNvPr id="129" name="Picture 128">
            <a:extLst>
              <a:ext uri="{FF2B5EF4-FFF2-40B4-BE49-F238E27FC236}">
                <a16:creationId xmlns:a16="http://schemas.microsoft.com/office/drawing/2014/main" id="{64CAA45C-512D-FE4D-8C66-FEDF0D3A17C3}"/>
              </a:ext>
            </a:extLst>
          </p:cNvPr>
          <p:cNvPicPr>
            <a:picLocks noChangeAspect="1"/>
          </p:cNvPicPr>
          <p:nvPr/>
        </p:nvPicPr>
        <p:blipFill>
          <a:blip r:embed="rId4"/>
          <a:stretch>
            <a:fillRect/>
          </a:stretch>
        </p:blipFill>
        <p:spPr>
          <a:xfrm>
            <a:off x="9851481" y="4717766"/>
            <a:ext cx="274167" cy="274167"/>
          </a:xfrm>
          <a:prstGeom prst="rect">
            <a:avLst/>
          </a:prstGeom>
        </p:spPr>
      </p:pic>
      <p:pic>
        <p:nvPicPr>
          <p:cNvPr id="130" name="Picture 129">
            <a:extLst>
              <a:ext uri="{FF2B5EF4-FFF2-40B4-BE49-F238E27FC236}">
                <a16:creationId xmlns:a16="http://schemas.microsoft.com/office/drawing/2014/main" id="{FF6D2367-BAC0-094A-89C9-86D58D1281A5}"/>
              </a:ext>
            </a:extLst>
          </p:cNvPr>
          <p:cNvPicPr>
            <a:picLocks noChangeAspect="1"/>
          </p:cNvPicPr>
          <p:nvPr/>
        </p:nvPicPr>
        <p:blipFill>
          <a:blip r:embed="rId4"/>
          <a:stretch>
            <a:fillRect/>
          </a:stretch>
        </p:blipFill>
        <p:spPr>
          <a:xfrm>
            <a:off x="9858642" y="4017678"/>
            <a:ext cx="274167" cy="274167"/>
          </a:xfrm>
          <a:prstGeom prst="rect">
            <a:avLst/>
          </a:prstGeom>
        </p:spPr>
      </p:pic>
      <p:pic>
        <p:nvPicPr>
          <p:cNvPr id="131" name="Picture 130">
            <a:extLst>
              <a:ext uri="{FF2B5EF4-FFF2-40B4-BE49-F238E27FC236}">
                <a16:creationId xmlns:a16="http://schemas.microsoft.com/office/drawing/2014/main" id="{83346AF6-7781-A14F-8EDF-9CAC2570A1C3}"/>
              </a:ext>
            </a:extLst>
          </p:cNvPr>
          <p:cNvPicPr>
            <a:picLocks noChangeAspect="1"/>
          </p:cNvPicPr>
          <p:nvPr/>
        </p:nvPicPr>
        <p:blipFill>
          <a:blip r:embed="rId4"/>
          <a:stretch>
            <a:fillRect/>
          </a:stretch>
        </p:blipFill>
        <p:spPr>
          <a:xfrm>
            <a:off x="9837091" y="3152334"/>
            <a:ext cx="274167" cy="274167"/>
          </a:xfrm>
          <a:prstGeom prst="rect">
            <a:avLst/>
          </a:prstGeom>
        </p:spPr>
      </p:pic>
      <p:pic>
        <p:nvPicPr>
          <p:cNvPr id="132" name="Picture 131">
            <a:extLst>
              <a:ext uri="{FF2B5EF4-FFF2-40B4-BE49-F238E27FC236}">
                <a16:creationId xmlns:a16="http://schemas.microsoft.com/office/drawing/2014/main" id="{E5EE3737-CF37-7845-9A93-336A426E290B}"/>
              </a:ext>
            </a:extLst>
          </p:cNvPr>
          <p:cNvPicPr>
            <a:picLocks noChangeAspect="1"/>
          </p:cNvPicPr>
          <p:nvPr/>
        </p:nvPicPr>
        <p:blipFill>
          <a:blip r:embed="rId4"/>
          <a:stretch>
            <a:fillRect/>
          </a:stretch>
        </p:blipFill>
        <p:spPr>
          <a:xfrm>
            <a:off x="9837090" y="2545978"/>
            <a:ext cx="274167" cy="274167"/>
          </a:xfrm>
          <a:prstGeom prst="rect">
            <a:avLst/>
          </a:prstGeom>
        </p:spPr>
      </p:pic>
      <p:sp>
        <p:nvSpPr>
          <p:cNvPr id="137" name="Rectangle 136">
            <a:extLst>
              <a:ext uri="{FF2B5EF4-FFF2-40B4-BE49-F238E27FC236}">
                <a16:creationId xmlns:a16="http://schemas.microsoft.com/office/drawing/2014/main" id="{8A1F69E4-7227-CE47-9BC0-47E603EBD7D6}"/>
              </a:ext>
            </a:extLst>
          </p:cNvPr>
          <p:cNvSpPr/>
          <p:nvPr/>
        </p:nvSpPr>
        <p:spPr>
          <a:xfrm>
            <a:off x="2900139" y="1138773"/>
            <a:ext cx="5710666" cy="461665"/>
          </a:xfrm>
          <a:prstGeom prst="rect">
            <a:avLst/>
          </a:prstGeom>
        </p:spPr>
        <p:txBody>
          <a:bodyPr wrap="none">
            <a:spAutoFit/>
          </a:bodyPr>
          <a:lstStyle/>
          <a:p>
            <a:r>
              <a:rPr lang="en-US" sz="2400" b="1" dirty="0">
                <a:solidFill>
                  <a:srgbClr val="1D9CD3"/>
                </a:solidFill>
              </a:rPr>
              <a:t>F5 in the NIST Zero Trust Architecture</a:t>
            </a:r>
          </a:p>
        </p:txBody>
      </p:sp>
    </p:spTree>
    <p:extLst>
      <p:ext uri="{BB962C8B-B14F-4D97-AF65-F5344CB8AC3E}">
        <p14:creationId xmlns:p14="http://schemas.microsoft.com/office/powerpoint/2010/main" val="19342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Graphic 54">
            <a:extLst>
              <a:ext uri="{FF2B5EF4-FFF2-40B4-BE49-F238E27FC236}">
                <a16:creationId xmlns:a16="http://schemas.microsoft.com/office/drawing/2014/main" id="{B2ABFFB6-1C06-0841-9502-7AEC61CD9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178" y="1529139"/>
            <a:ext cx="1323036" cy="1323036"/>
          </a:xfrm>
          <a:prstGeom prst="rect">
            <a:avLst/>
          </a:prstGeom>
        </p:spPr>
      </p:pic>
      <p:sp>
        <p:nvSpPr>
          <p:cNvPr id="56" name="TextBox 55">
            <a:extLst>
              <a:ext uri="{FF2B5EF4-FFF2-40B4-BE49-F238E27FC236}">
                <a16:creationId xmlns:a16="http://schemas.microsoft.com/office/drawing/2014/main" id="{37152253-A030-D242-A4E2-6A5876CED9A0}"/>
              </a:ext>
            </a:extLst>
          </p:cNvPr>
          <p:cNvSpPr txBox="1"/>
          <p:nvPr/>
        </p:nvSpPr>
        <p:spPr>
          <a:xfrm>
            <a:off x="644111" y="2852175"/>
            <a:ext cx="1973169" cy="221599"/>
          </a:xfrm>
          <a:prstGeom prst="rect">
            <a:avLst/>
          </a:prstGeom>
          <a:noFill/>
        </p:spPr>
        <p:txBody>
          <a:bodyPr wrap="none" lIns="0" tIns="0" rIns="0" bIns="0" rtlCol="0">
            <a:spAutoFit/>
          </a:bodyPr>
          <a:lstStyle/>
          <a:p>
            <a:pPr algn="l">
              <a:lnSpc>
                <a:spcPct val="90000"/>
              </a:lnSpc>
              <a:spcBef>
                <a:spcPts val="200"/>
              </a:spcBef>
              <a:spcAft>
                <a:spcPts val="200"/>
              </a:spcAft>
            </a:pPr>
            <a:r>
              <a:rPr lang="en-US" sz="1600" kern="100">
                <a:solidFill>
                  <a:srgbClr val="E4002B"/>
                </a:solidFill>
                <a:latin typeface="+mj-lt"/>
              </a:rPr>
              <a:t>DoS / DDoS Attack(s)</a:t>
            </a:r>
          </a:p>
        </p:txBody>
      </p:sp>
      <p:sp>
        <p:nvSpPr>
          <p:cNvPr id="57" name="TextBox 56">
            <a:extLst>
              <a:ext uri="{FF2B5EF4-FFF2-40B4-BE49-F238E27FC236}">
                <a16:creationId xmlns:a16="http://schemas.microsoft.com/office/drawing/2014/main" id="{B85829E6-466C-2149-8606-FC1DBD10E084}"/>
              </a:ext>
            </a:extLst>
          </p:cNvPr>
          <p:cNvSpPr txBox="1"/>
          <p:nvPr/>
        </p:nvSpPr>
        <p:spPr>
          <a:xfrm>
            <a:off x="2664628" y="1529139"/>
            <a:ext cx="2797112" cy="2131866"/>
          </a:xfrm>
          <a:prstGeom prst="rect">
            <a:avLst/>
          </a:prstGeom>
          <a:noFill/>
        </p:spPr>
        <p:txBody>
          <a:bodyPr wrap="none" lIns="0" tIns="0" rIns="0" bIns="0" rtlCol="0">
            <a:spAutoFit/>
          </a:bodyPr>
          <a:lstStyle/>
          <a:p>
            <a:pPr algn="l">
              <a:lnSpc>
                <a:spcPct val="90000"/>
              </a:lnSpc>
              <a:spcBef>
                <a:spcPts val="200"/>
              </a:spcBef>
              <a:spcAft>
                <a:spcPts val="200"/>
              </a:spcAft>
            </a:pPr>
            <a:r>
              <a:rPr lang="en-US" sz="1600" kern="100">
                <a:latin typeface="+mj-lt"/>
              </a:rPr>
              <a:t>Addressed by: </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F5 Advanced WAF</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NGINX App Protect</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NGINX App Protect L7 DoS</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Silverline WAF</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Silverline DDoS Protection</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Silverline Shape Defense</a:t>
            </a:r>
          </a:p>
          <a:p>
            <a:pPr marL="285750" indent="-285750">
              <a:lnSpc>
                <a:spcPct val="90000"/>
              </a:lnSpc>
              <a:spcBef>
                <a:spcPts val="200"/>
              </a:spcBef>
              <a:spcAft>
                <a:spcPts val="200"/>
              </a:spcAft>
              <a:buFont typeface="Arial" panose="020B0604020202020204" pitchFamily="34" charset="0"/>
              <a:buChar char="•"/>
            </a:pPr>
            <a:r>
              <a:rPr lang="en-US" sz="1600" kern="100"/>
              <a:t>BIG-IP AFM</a:t>
            </a:r>
          </a:p>
        </p:txBody>
      </p:sp>
      <p:pic>
        <p:nvPicPr>
          <p:cNvPr id="58" name="Graphic 57">
            <a:extLst>
              <a:ext uri="{FF2B5EF4-FFF2-40B4-BE49-F238E27FC236}">
                <a16:creationId xmlns:a16="http://schemas.microsoft.com/office/drawing/2014/main" id="{2818F3DA-FD93-3B4E-8B19-DD0A48BBBD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0423" y="964983"/>
            <a:ext cx="952500" cy="952500"/>
          </a:xfrm>
          <a:prstGeom prst="rect">
            <a:avLst/>
          </a:prstGeom>
        </p:spPr>
      </p:pic>
      <p:pic>
        <p:nvPicPr>
          <p:cNvPr id="59" name="Graphic 58">
            <a:extLst>
              <a:ext uri="{FF2B5EF4-FFF2-40B4-BE49-F238E27FC236}">
                <a16:creationId xmlns:a16="http://schemas.microsoft.com/office/drawing/2014/main" id="{08B5DEC9-6EC2-DD4C-A55E-202FD68625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4650" y="811463"/>
            <a:ext cx="952500" cy="952500"/>
          </a:xfrm>
          <a:prstGeom prst="rect">
            <a:avLst/>
          </a:prstGeom>
        </p:spPr>
      </p:pic>
      <p:sp>
        <p:nvSpPr>
          <p:cNvPr id="60" name="TextBox 59">
            <a:extLst>
              <a:ext uri="{FF2B5EF4-FFF2-40B4-BE49-F238E27FC236}">
                <a16:creationId xmlns:a16="http://schemas.microsoft.com/office/drawing/2014/main" id="{EE76A534-E9DF-9449-8D07-49C2AC4BA63F}"/>
              </a:ext>
            </a:extLst>
          </p:cNvPr>
          <p:cNvSpPr txBox="1"/>
          <p:nvPr/>
        </p:nvSpPr>
        <p:spPr>
          <a:xfrm>
            <a:off x="6064650" y="1799890"/>
            <a:ext cx="2124932" cy="443198"/>
          </a:xfrm>
          <a:prstGeom prst="rect">
            <a:avLst/>
          </a:prstGeom>
          <a:noFill/>
        </p:spPr>
        <p:txBody>
          <a:bodyPr wrap="square" lIns="0" tIns="0" rIns="0" bIns="0" rtlCol="0">
            <a:spAutoFit/>
          </a:bodyPr>
          <a:lstStyle/>
          <a:p>
            <a:pPr algn="ctr">
              <a:lnSpc>
                <a:spcPct val="90000"/>
              </a:lnSpc>
              <a:spcBef>
                <a:spcPts val="200"/>
              </a:spcBef>
              <a:spcAft>
                <a:spcPts val="200"/>
              </a:spcAft>
            </a:pPr>
            <a:r>
              <a:rPr lang="en-US" sz="1600" kern="100">
                <a:solidFill>
                  <a:srgbClr val="E4002B"/>
                </a:solidFill>
                <a:latin typeface="+mj-lt"/>
              </a:rPr>
              <a:t>Stolen / Leaked Credentials</a:t>
            </a:r>
          </a:p>
        </p:txBody>
      </p:sp>
      <p:sp>
        <p:nvSpPr>
          <p:cNvPr id="62" name="TextBox 61">
            <a:extLst>
              <a:ext uri="{FF2B5EF4-FFF2-40B4-BE49-F238E27FC236}">
                <a16:creationId xmlns:a16="http://schemas.microsoft.com/office/drawing/2014/main" id="{ED759535-330F-3943-B983-3BF4FD27060E}"/>
              </a:ext>
            </a:extLst>
          </p:cNvPr>
          <p:cNvSpPr txBox="1"/>
          <p:nvPr/>
        </p:nvSpPr>
        <p:spPr>
          <a:xfrm>
            <a:off x="8458227" y="810901"/>
            <a:ext cx="2971422" cy="1261884"/>
          </a:xfrm>
          <a:prstGeom prst="rect">
            <a:avLst/>
          </a:prstGeom>
          <a:noFill/>
        </p:spPr>
        <p:txBody>
          <a:bodyPr wrap="square" lIns="0" tIns="0" rIns="0" bIns="0" rtlCol="0">
            <a:spAutoFit/>
          </a:bodyPr>
          <a:lstStyle/>
          <a:p>
            <a:pPr algn="l">
              <a:lnSpc>
                <a:spcPct val="90000"/>
              </a:lnSpc>
              <a:spcBef>
                <a:spcPts val="200"/>
              </a:spcBef>
              <a:spcAft>
                <a:spcPts val="200"/>
              </a:spcAft>
            </a:pPr>
            <a:r>
              <a:rPr lang="en-US" sz="1600" kern="100">
                <a:latin typeface="+mj-lt"/>
              </a:rPr>
              <a:t>Addressed by: </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F5 Advanced WAF with Leaked Credential Check</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Shape Enterprise Defense</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Silverline Shape Defense</a:t>
            </a:r>
          </a:p>
        </p:txBody>
      </p:sp>
      <p:grpSp>
        <p:nvGrpSpPr>
          <p:cNvPr id="63" name="Group 62">
            <a:extLst>
              <a:ext uri="{FF2B5EF4-FFF2-40B4-BE49-F238E27FC236}">
                <a16:creationId xmlns:a16="http://schemas.microsoft.com/office/drawing/2014/main" id="{F7462268-3501-F146-B715-B375DF110551}"/>
              </a:ext>
            </a:extLst>
          </p:cNvPr>
          <p:cNvGrpSpPr/>
          <p:nvPr/>
        </p:nvGrpSpPr>
        <p:grpSpPr>
          <a:xfrm>
            <a:off x="956421" y="3886467"/>
            <a:ext cx="1323036" cy="1323036"/>
            <a:chOff x="574339" y="3690661"/>
            <a:chExt cx="1323036" cy="1323036"/>
          </a:xfrm>
        </p:grpSpPr>
        <p:pic>
          <p:nvPicPr>
            <p:cNvPr id="65" name="Graphic 64">
              <a:extLst>
                <a:ext uri="{FF2B5EF4-FFF2-40B4-BE49-F238E27FC236}">
                  <a16:creationId xmlns:a16="http://schemas.microsoft.com/office/drawing/2014/main" id="{A382FE08-B558-994E-93BD-48C4F632D1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4339" y="3690661"/>
              <a:ext cx="1323036" cy="1323036"/>
            </a:xfrm>
            <a:prstGeom prst="rect">
              <a:avLst/>
            </a:prstGeom>
          </p:spPr>
        </p:pic>
        <p:pic>
          <p:nvPicPr>
            <p:cNvPr id="67" name="Graphic 66">
              <a:extLst>
                <a:ext uri="{FF2B5EF4-FFF2-40B4-BE49-F238E27FC236}">
                  <a16:creationId xmlns:a16="http://schemas.microsoft.com/office/drawing/2014/main" id="{3C1AA5C9-C979-0F4C-AC1C-B81D79689C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5763" y="4229100"/>
              <a:ext cx="640188" cy="640188"/>
            </a:xfrm>
            <a:prstGeom prst="rect">
              <a:avLst/>
            </a:prstGeom>
          </p:spPr>
        </p:pic>
      </p:grpSp>
      <p:sp>
        <p:nvSpPr>
          <p:cNvPr id="68" name="TextBox 67">
            <a:extLst>
              <a:ext uri="{FF2B5EF4-FFF2-40B4-BE49-F238E27FC236}">
                <a16:creationId xmlns:a16="http://schemas.microsoft.com/office/drawing/2014/main" id="{B50888B6-DFBC-4043-81E1-CDEF4FB1EF12}"/>
              </a:ext>
            </a:extLst>
          </p:cNvPr>
          <p:cNvSpPr txBox="1"/>
          <p:nvPr/>
        </p:nvSpPr>
        <p:spPr>
          <a:xfrm>
            <a:off x="631355" y="5285674"/>
            <a:ext cx="1921433" cy="443198"/>
          </a:xfrm>
          <a:prstGeom prst="rect">
            <a:avLst/>
          </a:prstGeom>
          <a:noFill/>
        </p:spPr>
        <p:txBody>
          <a:bodyPr wrap="square" lIns="0" tIns="0" rIns="0" bIns="0" rtlCol="0">
            <a:spAutoFit/>
          </a:bodyPr>
          <a:lstStyle/>
          <a:p>
            <a:pPr algn="ctr">
              <a:lnSpc>
                <a:spcPct val="90000"/>
              </a:lnSpc>
              <a:spcBef>
                <a:spcPts val="200"/>
              </a:spcBef>
              <a:spcAft>
                <a:spcPts val="200"/>
              </a:spcAft>
            </a:pPr>
            <a:r>
              <a:rPr lang="en-US" sz="1600" kern="100">
                <a:solidFill>
                  <a:srgbClr val="E4002B"/>
                </a:solidFill>
                <a:latin typeface="+mj-lt"/>
              </a:rPr>
              <a:t>Network Visibility / Encrypted Threats</a:t>
            </a:r>
          </a:p>
        </p:txBody>
      </p:sp>
      <p:sp>
        <p:nvSpPr>
          <p:cNvPr id="69" name="TextBox 68">
            <a:extLst>
              <a:ext uri="{FF2B5EF4-FFF2-40B4-BE49-F238E27FC236}">
                <a16:creationId xmlns:a16="http://schemas.microsoft.com/office/drawing/2014/main" id="{9F65CF88-632D-F84D-8D20-08BA80D284CD}"/>
              </a:ext>
            </a:extLst>
          </p:cNvPr>
          <p:cNvSpPr txBox="1"/>
          <p:nvPr/>
        </p:nvSpPr>
        <p:spPr>
          <a:xfrm>
            <a:off x="2651872" y="4054355"/>
            <a:ext cx="2164439" cy="494494"/>
          </a:xfrm>
          <a:prstGeom prst="rect">
            <a:avLst/>
          </a:prstGeom>
          <a:noFill/>
        </p:spPr>
        <p:txBody>
          <a:bodyPr wrap="none" lIns="0" tIns="0" rIns="0" bIns="0" rtlCol="0">
            <a:spAutoFit/>
          </a:bodyPr>
          <a:lstStyle/>
          <a:p>
            <a:pPr algn="l">
              <a:lnSpc>
                <a:spcPct val="90000"/>
              </a:lnSpc>
              <a:spcBef>
                <a:spcPts val="200"/>
              </a:spcBef>
              <a:spcAft>
                <a:spcPts val="200"/>
              </a:spcAft>
            </a:pPr>
            <a:r>
              <a:rPr lang="en-US" sz="1600" kern="100">
                <a:latin typeface="+mj-lt"/>
              </a:rPr>
              <a:t>Addressed by: </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F5 SSL Orchestrator</a:t>
            </a:r>
          </a:p>
        </p:txBody>
      </p:sp>
      <p:sp>
        <p:nvSpPr>
          <p:cNvPr id="71" name="TextBox 70">
            <a:extLst>
              <a:ext uri="{FF2B5EF4-FFF2-40B4-BE49-F238E27FC236}">
                <a16:creationId xmlns:a16="http://schemas.microsoft.com/office/drawing/2014/main" id="{91606FC1-DE8B-AE4B-B08F-CBE4F33892B9}"/>
              </a:ext>
            </a:extLst>
          </p:cNvPr>
          <p:cNvSpPr txBox="1"/>
          <p:nvPr/>
        </p:nvSpPr>
        <p:spPr>
          <a:xfrm>
            <a:off x="6064650" y="4929489"/>
            <a:ext cx="2124932" cy="443198"/>
          </a:xfrm>
          <a:prstGeom prst="rect">
            <a:avLst/>
          </a:prstGeom>
          <a:noFill/>
        </p:spPr>
        <p:txBody>
          <a:bodyPr wrap="square" lIns="0" tIns="0" rIns="0" bIns="0" rtlCol="0">
            <a:spAutoFit/>
          </a:bodyPr>
          <a:lstStyle/>
          <a:p>
            <a:pPr algn="ctr">
              <a:lnSpc>
                <a:spcPct val="90000"/>
              </a:lnSpc>
              <a:spcBef>
                <a:spcPts val="200"/>
              </a:spcBef>
              <a:spcAft>
                <a:spcPts val="200"/>
              </a:spcAft>
            </a:pPr>
            <a:r>
              <a:rPr lang="en-US" sz="1600" kern="100">
                <a:solidFill>
                  <a:srgbClr val="E4002B"/>
                </a:solidFill>
                <a:latin typeface="+mj-lt"/>
              </a:rPr>
              <a:t>Use of Non-person Entities (NPEs)</a:t>
            </a:r>
          </a:p>
        </p:txBody>
      </p:sp>
      <p:sp>
        <p:nvSpPr>
          <p:cNvPr id="73" name="TextBox 72">
            <a:extLst>
              <a:ext uri="{FF2B5EF4-FFF2-40B4-BE49-F238E27FC236}">
                <a16:creationId xmlns:a16="http://schemas.microsoft.com/office/drawing/2014/main" id="{D58FAA69-0461-3947-B7E7-85A5B215A140}"/>
              </a:ext>
            </a:extLst>
          </p:cNvPr>
          <p:cNvSpPr txBox="1"/>
          <p:nvPr/>
        </p:nvSpPr>
        <p:spPr>
          <a:xfrm>
            <a:off x="6064650" y="3248446"/>
            <a:ext cx="2124932" cy="443198"/>
          </a:xfrm>
          <a:prstGeom prst="rect">
            <a:avLst/>
          </a:prstGeom>
          <a:noFill/>
        </p:spPr>
        <p:txBody>
          <a:bodyPr wrap="square" lIns="0" tIns="0" rIns="0" bIns="0" rtlCol="0">
            <a:spAutoFit/>
          </a:bodyPr>
          <a:lstStyle/>
          <a:p>
            <a:pPr algn="ctr">
              <a:lnSpc>
                <a:spcPct val="90000"/>
              </a:lnSpc>
              <a:spcBef>
                <a:spcPts val="200"/>
              </a:spcBef>
              <a:spcAft>
                <a:spcPts val="200"/>
              </a:spcAft>
            </a:pPr>
            <a:r>
              <a:rPr lang="en-US" sz="1600" kern="100">
                <a:solidFill>
                  <a:srgbClr val="E4002B"/>
                </a:solidFill>
                <a:latin typeface="+mj-lt"/>
              </a:rPr>
              <a:t>Storage of System / Network Info </a:t>
            </a:r>
          </a:p>
        </p:txBody>
      </p:sp>
      <p:pic>
        <p:nvPicPr>
          <p:cNvPr id="74" name="Graphic 73">
            <a:extLst>
              <a:ext uri="{FF2B5EF4-FFF2-40B4-BE49-F238E27FC236}">
                <a16:creationId xmlns:a16="http://schemas.microsoft.com/office/drawing/2014/main" id="{F1653980-B730-3345-B924-487B8DEC84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0866" y="4004828"/>
            <a:ext cx="952500" cy="952500"/>
          </a:xfrm>
          <a:prstGeom prst="rect">
            <a:avLst/>
          </a:prstGeom>
        </p:spPr>
      </p:pic>
      <p:sp>
        <p:nvSpPr>
          <p:cNvPr id="75" name="TextBox 74">
            <a:extLst>
              <a:ext uri="{FF2B5EF4-FFF2-40B4-BE49-F238E27FC236}">
                <a16:creationId xmlns:a16="http://schemas.microsoft.com/office/drawing/2014/main" id="{8DBCDED2-01AF-AC40-A681-7AB95A251B83}"/>
              </a:ext>
            </a:extLst>
          </p:cNvPr>
          <p:cNvSpPr txBox="1"/>
          <p:nvPr/>
        </p:nvSpPr>
        <p:spPr>
          <a:xfrm>
            <a:off x="8466648" y="3860635"/>
            <a:ext cx="2971422" cy="2131866"/>
          </a:xfrm>
          <a:prstGeom prst="rect">
            <a:avLst/>
          </a:prstGeom>
          <a:noFill/>
        </p:spPr>
        <p:txBody>
          <a:bodyPr wrap="square" lIns="0" tIns="0" rIns="0" bIns="0" rtlCol="0">
            <a:spAutoFit/>
          </a:bodyPr>
          <a:lstStyle/>
          <a:p>
            <a:pPr algn="l">
              <a:lnSpc>
                <a:spcPct val="90000"/>
              </a:lnSpc>
              <a:spcBef>
                <a:spcPts val="200"/>
              </a:spcBef>
              <a:spcAft>
                <a:spcPts val="200"/>
              </a:spcAft>
            </a:pPr>
            <a:r>
              <a:rPr lang="en-US" sz="1600" kern="100">
                <a:latin typeface="+mj-lt"/>
              </a:rPr>
              <a:t>Addressed by: </a:t>
            </a:r>
          </a:p>
          <a:p>
            <a:pPr marL="285750" indent="-285750" algn="l">
              <a:lnSpc>
                <a:spcPct val="90000"/>
              </a:lnSpc>
              <a:spcBef>
                <a:spcPts val="200"/>
              </a:spcBef>
              <a:spcAft>
                <a:spcPts val="200"/>
              </a:spcAft>
              <a:buFont typeface="Arial" panose="020B0604020202020204" pitchFamily="34" charset="0"/>
              <a:buChar char="•"/>
            </a:pPr>
            <a:r>
              <a:rPr lang="en-US" sz="1600" kern="100">
                <a:latin typeface="+mj-lt"/>
              </a:rPr>
              <a:t>F5 Advanced WAF</a:t>
            </a:r>
          </a:p>
          <a:p>
            <a:pPr marL="285750" indent="-285750">
              <a:lnSpc>
                <a:spcPct val="90000"/>
              </a:lnSpc>
              <a:spcBef>
                <a:spcPts val="200"/>
              </a:spcBef>
              <a:spcAft>
                <a:spcPts val="200"/>
              </a:spcAft>
              <a:buFont typeface="Arial" panose="020B0604020202020204" pitchFamily="34" charset="0"/>
              <a:buChar char="•"/>
            </a:pPr>
            <a:r>
              <a:rPr lang="en-US" sz="1600" kern="100"/>
              <a:t>Silverline WAF</a:t>
            </a:r>
          </a:p>
          <a:p>
            <a:pPr marL="285750" indent="-285750">
              <a:lnSpc>
                <a:spcPct val="90000"/>
              </a:lnSpc>
              <a:spcBef>
                <a:spcPts val="200"/>
              </a:spcBef>
              <a:spcAft>
                <a:spcPts val="200"/>
              </a:spcAft>
              <a:buFont typeface="Arial" panose="020B0604020202020204" pitchFamily="34" charset="0"/>
              <a:buChar char="•"/>
            </a:pPr>
            <a:r>
              <a:rPr lang="en-US" sz="1600" kern="100"/>
              <a:t>NGINX App Protect</a:t>
            </a:r>
          </a:p>
          <a:p>
            <a:pPr marL="285750" indent="-285750">
              <a:lnSpc>
                <a:spcPct val="90000"/>
              </a:lnSpc>
              <a:spcBef>
                <a:spcPts val="200"/>
              </a:spcBef>
              <a:spcAft>
                <a:spcPts val="200"/>
              </a:spcAft>
              <a:buFont typeface="Arial" panose="020B0604020202020204" pitchFamily="34" charset="0"/>
              <a:buChar char="•"/>
            </a:pPr>
            <a:r>
              <a:rPr lang="en-US" sz="1600" kern="100"/>
              <a:t>NGINX Controller</a:t>
            </a:r>
          </a:p>
          <a:p>
            <a:pPr marL="285750" indent="-285750">
              <a:lnSpc>
                <a:spcPct val="90000"/>
              </a:lnSpc>
              <a:spcBef>
                <a:spcPts val="200"/>
              </a:spcBef>
              <a:spcAft>
                <a:spcPts val="200"/>
              </a:spcAft>
              <a:buFont typeface="Arial" panose="020B0604020202020204" pitchFamily="34" charset="0"/>
              <a:buChar char="•"/>
            </a:pPr>
            <a:r>
              <a:rPr lang="en-US" sz="1600" kern="100"/>
              <a:t>BIG-IP APM</a:t>
            </a:r>
          </a:p>
          <a:p>
            <a:pPr marL="285750" indent="-285750">
              <a:lnSpc>
                <a:spcPct val="90000"/>
              </a:lnSpc>
              <a:spcBef>
                <a:spcPts val="200"/>
              </a:spcBef>
              <a:spcAft>
                <a:spcPts val="200"/>
              </a:spcAft>
              <a:buFont typeface="Arial" panose="020B0604020202020204" pitchFamily="34" charset="0"/>
              <a:buChar char="•"/>
            </a:pPr>
            <a:r>
              <a:rPr lang="en-US" sz="1600" kern="100"/>
              <a:t>Volterra </a:t>
            </a:r>
            <a:r>
              <a:rPr lang="en-US" sz="1600" kern="100" err="1"/>
              <a:t>VoltMesh</a:t>
            </a:r>
            <a:endParaRPr lang="en-US" sz="1600" kern="100"/>
          </a:p>
          <a:p>
            <a:pPr marL="285750" indent="-285750">
              <a:lnSpc>
                <a:spcPct val="90000"/>
              </a:lnSpc>
              <a:spcBef>
                <a:spcPts val="200"/>
              </a:spcBef>
              <a:spcAft>
                <a:spcPts val="200"/>
              </a:spcAft>
              <a:buFont typeface="Arial" panose="020B0604020202020204" pitchFamily="34" charset="0"/>
              <a:buChar char="•"/>
            </a:pPr>
            <a:r>
              <a:rPr lang="en-US" sz="1600" kern="100"/>
              <a:t>Aspen Mesh</a:t>
            </a:r>
          </a:p>
        </p:txBody>
      </p:sp>
      <p:pic>
        <p:nvPicPr>
          <p:cNvPr id="87" name="Graphic 86">
            <a:extLst>
              <a:ext uri="{FF2B5EF4-FFF2-40B4-BE49-F238E27FC236}">
                <a16:creationId xmlns:a16="http://schemas.microsoft.com/office/drawing/2014/main" id="{DBA76D3E-F0D6-2B42-ABF9-E6C49A2B59A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50866" y="2335330"/>
            <a:ext cx="933558" cy="933558"/>
          </a:xfrm>
          <a:prstGeom prst="rect">
            <a:avLst/>
          </a:prstGeom>
        </p:spPr>
      </p:pic>
      <p:sp>
        <p:nvSpPr>
          <p:cNvPr id="89" name="TextBox 88">
            <a:extLst>
              <a:ext uri="{FF2B5EF4-FFF2-40B4-BE49-F238E27FC236}">
                <a16:creationId xmlns:a16="http://schemas.microsoft.com/office/drawing/2014/main" id="{8DC7C899-A0A0-B148-AE09-25CFAB5B4C28}"/>
              </a:ext>
            </a:extLst>
          </p:cNvPr>
          <p:cNvSpPr txBox="1"/>
          <p:nvPr/>
        </p:nvSpPr>
        <p:spPr>
          <a:xfrm>
            <a:off x="8458227" y="2182975"/>
            <a:ext cx="2971422" cy="1586075"/>
          </a:xfrm>
          <a:prstGeom prst="rect">
            <a:avLst/>
          </a:prstGeom>
          <a:noFill/>
        </p:spPr>
        <p:txBody>
          <a:bodyPr wrap="square" lIns="0" tIns="0" rIns="0" bIns="0" rtlCol="0">
            <a:spAutoFit/>
          </a:bodyPr>
          <a:lstStyle/>
          <a:p>
            <a:pPr algn="l">
              <a:lnSpc>
                <a:spcPct val="90000"/>
              </a:lnSpc>
              <a:spcBef>
                <a:spcPts val="200"/>
              </a:spcBef>
              <a:spcAft>
                <a:spcPts val="200"/>
              </a:spcAft>
            </a:pPr>
            <a:r>
              <a:rPr lang="en-US" sz="1600" kern="100">
                <a:latin typeface="+mj-lt"/>
              </a:rPr>
              <a:t>Addressed by: </a:t>
            </a:r>
          </a:p>
          <a:p>
            <a:pPr marL="285750" indent="-285750">
              <a:lnSpc>
                <a:spcPct val="90000"/>
              </a:lnSpc>
              <a:spcBef>
                <a:spcPts val="200"/>
              </a:spcBef>
              <a:spcAft>
                <a:spcPts val="200"/>
              </a:spcAft>
              <a:buFont typeface="Arial" panose="020B0604020202020204" pitchFamily="34" charset="0"/>
              <a:buChar char="•"/>
            </a:pPr>
            <a:r>
              <a:rPr lang="en-US" sz="1600" kern="100"/>
              <a:t>BIG-IP APM</a:t>
            </a:r>
          </a:p>
          <a:p>
            <a:pPr marL="285750" indent="-285750">
              <a:lnSpc>
                <a:spcPct val="90000"/>
              </a:lnSpc>
              <a:spcBef>
                <a:spcPts val="200"/>
              </a:spcBef>
              <a:spcAft>
                <a:spcPts val="200"/>
              </a:spcAft>
              <a:buFont typeface="Arial" panose="020B0604020202020204" pitchFamily="34" charset="0"/>
              <a:buChar char="•"/>
            </a:pPr>
            <a:r>
              <a:rPr lang="en-US" sz="1600" kern="100"/>
              <a:t>F5 Advanced WAF</a:t>
            </a:r>
          </a:p>
          <a:p>
            <a:pPr marL="285750" indent="-285750">
              <a:lnSpc>
                <a:spcPct val="90000"/>
              </a:lnSpc>
              <a:spcBef>
                <a:spcPts val="200"/>
              </a:spcBef>
              <a:spcAft>
                <a:spcPts val="200"/>
              </a:spcAft>
              <a:buFont typeface="Arial" panose="020B0604020202020204" pitchFamily="34" charset="0"/>
              <a:buChar char="•"/>
            </a:pPr>
            <a:r>
              <a:rPr lang="en-US" sz="1600" kern="100"/>
              <a:t>Silverline WAF</a:t>
            </a:r>
          </a:p>
          <a:p>
            <a:pPr marL="285750" indent="-285750">
              <a:lnSpc>
                <a:spcPct val="90000"/>
              </a:lnSpc>
              <a:spcBef>
                <a:spcPts val="200"/>
              </a:spcBef>
              <a:spcAft>
                <a:spcPts val="200"/>
              </a:spcAft>
              <a:buFont typeface="Arial" panose="020B0604020202020204" pitchFamily="34" charset="0"/>
              <a:buChar char="•"/>
            </a:pPr>
            <a:r>
              <a:rPr lang="en-US" sz="1600" kern="100"/>
              <a:t>NGINX WAF</a:t>
            </a:r>
          </a:p>
          <a:p>
            <a:pPr marL="285750" indent="-285750">
              <a:lnSpc>
                <a:spcPct val="90000"/>
              </a:lnSpc>
              <a:spcBef>
                <a:spcPts val="200"/>
              </a:spcBef>
              <a:spcAft>
                <a:spcPts val="200"/>
              </a:spcAft>
              <a:buFont typeface="Arial" panose="020B0604020202020204" pitchFamily="34" charset="0"/>
              <a:buChar char="•"/>
            </a:pPr>
            <a:r>
              <a:rPr lang="en-US" sz="1600" kern="100"/>
              <a:t>BIG-IP AFM</a:t>
            </a:r>
          </a:p>
        </p:txBody>
      </p:sp>
      <p:sp>
        <p:nvSpPr>
          <p:cNvPr id="90" name="Rectangle 89">
            <a:extLst>
              <a:ext uri="{FF2B5EF4-FFF2-40B4-BE49-F238E27FC236}">
                <a16:creationId xmlns:a16="http://schemas.microsoft.com/office/drawing/2014/main" id="{5A4596CA-696D-C34A-AE9C-A48D93A1AA25}"/>
              </a:ext>
            </a:extLst>
          </p:cNvPr>
          <p:cNvSpPr/>
          <p:nvPr/>
        </p:nvSpPr>
        <p:spPr>
          <a:xfrm>
            <a:off x="568869" y="398869"/>
            <a:ext cx="4367862" cy="461665"/>
          </a:xfrm>
          <a:prstGeom prst="rect">
            <a:avLst/>
          </a:prstGeom>
        </p:spPr>
        <p:txBody>
          <a:bodyPr wrap="none">
            <a:spAutoFit/>
          </a:bodyPr>
          <a:lstStyle/>
          <a:p>
            <a:r>
              <a:rPr lang="en-US" sz="2400" b="1" dirty="0">
                <a:solidFill>
                  <a:srgbClr val="1D9CD3"/>
                </a:solidFill>
              </a:rPr>
              <a:t>F5 addressing Zero Trust Threats</a:t>
            </a:r>
          </a:p>
        </p:txBody>
      </p:sp>
    </p:spTree>
    <p:extLst>
      <p:ext uri="{BB962C8B-B14F-4D97-AF65-F5344CB8AC3E}">
        <p14:creationId xmlns:p14="http://schemas.microsoft.com/office/powerpoint/2010/main" val="284642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2BB6482E-FBB3-9749-83D4-4301AF5AD044}"/>
              </a:ext>
            </a:extLst>
          </p:cNvPr>
          <p:cNvPicPr>
            <a:picLocks noChangeAspect="1"/>
          </p:cNvPicPr>
          <p:nvPr/>
        </p:nvPicPr>
        <p:blipFill>
          <a:blip r:embed="rId2"/>
          <a:stretch>
            <a:fillRect/>
          </a:stretch>
        </p:blipFill>
        <p:spPr>
          <a:xfrm>
            <a:off x="0" y="1210994"/>
            <a:ext cx="12192000" cy="5364480"/>
          </a:xfrm>
          <a:prstGeom prst="rect">
            <a:avLst/>
          </a:prstGeom>
        </p:spPr>
      </p:pic>
      <p:sp>
        <p:nvSpPr>
          <p:cNvPr id="23" name="Rectangle 22">
            <a:extLst>
              <a:ext uri="{FF2B5EF4-FFF2-40B4-BE49-F238E27FC236}">
                <a16:creationId xmlns:a16="http://schemas.microsoft.com/office/drawing/2014/main" id="{6FA8DB93-69C2-544E-BAEF-5EDD60C18182}"/>
              </a:ext>
            </a:extLst>
          </p:cNvPr>
          <p:cNvSpPr/>
          <p:nvPr/>
        </p:nvSpPr>
        <p:spPr>
          <a:xfrm>
            <a:off x="568869" y="398869"/>
            <a:ext cx="5429243" cy="461665"/>
          </a:xfrm>
          <a:prstGeom prst="rect">
            <a:avLst/>
          </a:prstGeom>
        </p:spPr>
        <p:txBody>
          <a:bodyPr wrap="none">
            <a:spAutoFit/>
          </a:bodyPr>
          <a:lstStyle/>
          <a:p>
            <a:r>
              <a:rPr lang="en-US" sz="2400" b="1" dirty="0">
                <a:solidFill>
                  <a:srgbClr val="1D9CD3"/>
                </a:solidFill>
              </a:rPr>
              <a:t>Example Zero Trust Policy with </a:t>
            </a:r>
            <a:r>
              <a:rPr lang="en-US" sz="2400" b="1" dirty="0" err="1">
                <a:solidFill>
                  <a:srgbClr val="1D9CD3"/>
                </a:solidFill>
              </a:rPr>
              <a:t>DeviceID</a:t>
            </a:r>
            <a:r>
              <a:rPr lang="en-US" sz="2400" b="1" dirty="0">
                <a:solidFill>
                  <a:srgbClr val="1D9CD3"/>
                </a:solidFill>
              </a:rPr>
              <a:t>+</a:t>
            </a:r>
          </a:p>
        </p:txBody>
      </p:sp>
    </p:spTree>
    <p:extLst>
      <p:ext uri="{BB962C8B-B14F-4D97-AF65-F5344CB8AC3E}">
        <p14:creationId xmlns:p14="http://schemas.microsoft.com/office/powerpoint/2010/main" val="423710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sp>
        <p:nvSpPr>
          <p:cNvPr id="5787" name="Google Shape;5787;p165"/>
          <p:cNvSpPr txBox="1">
            <a:spLocks noGrp="1"/>
          </p:cNvSpPr>
          <p:nvPr>
            <p:ph type="title"/>
          </p:nvPr>
        </p:nvSpPr>
        <p:spPr>
          <a:prstGeom prst="rect">
            <a:avLst/>
          </a:prstGeom>
        </p:spPr>
        <p:txBody>
          <a:bodyPr spcFirstLastPara="1" vert="horz" wrap="square" lIns="0" tIns="0" rIns="0" bIns="0" rtlCol="0" anchor="b" anchorCtr="0">
            <a:noAutofit/>
          </a:bodyPr>
          <a:lstStyle/>
          <a:p>
            <a:r>
              <a:rPr lang="en" sz="3733" dirty="0">
                <a:latin typeface="Neusa Next Condensed" pitchFamily="50" charset="0"/>
              </a:rPr>
              <a:t>The Shape Platform</a:t>
            </a:r>
            <a:endParaRPr sz="3733" dirty="0">
              <a:latin typeface="Neusa Next Condensed" pitchFamily="50" charset="0"/>
            </a:endParaRPr>
          </a:p>
        </p:txBody>
      </p:sp>
      <p:grpSp>
        <p:nvGrpSpPr>
          <p:cNvPr id="5788" name="Google Shape;5788;p165"/>
          <p:cNvGrpSpPr/>
          <p:nvPr/>
        </p:nvGrpSpPr>
        <p:grpSpPr>
          <a:xfrm>
            <a:off x="10975243" y="3430207"/>
            <a:ext cx="901551" cy="901551"/>
            <a:chOff x="2636375" y="1561750"/>
            <a:chExt cx="832200" cy="832200"/>
          </a:xfrm>
        </p:grpSpPr>
        <p:sp>
          <p:nvSpPr>
            <p:cNvPr id="5789" name="Google Shape;5789;p165"/>
            <p:cNvSpPr/>
            <p:nvPr/>
          </p:nvSpPr>
          <p:spPr>
            <a:xfrm>
              <a:off x="2636375" y="1561750"/>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790" name="Google Shape;5790;p165"/>
            <p:cNvPicPr preferRelativeResize="0"/>
            <p:nvPr/>
          </p:nvPicPr>
          <p:blipFill>
            <a:blip r:embed="rId3">
              <a:alphaModFix/>
            </a:blip>
            <a:stretch>
              <a:fillRect/>
            </a:stretch>
          </p:blipFill>
          <p:spPr>
            <a:xfrm>
              <a:off x="2850263" y="1676863"/>
              <a:ext cx="404417" cy="601975"/>
            </a:xfrm>
            <a:prstGeom prst="rect">
              <a:avLst/>
            </a:prstGeom>
            <a:noFill/>
            <a:ln>
              <a:noFill/>
            </a:ln>
          </p:spPr>
        </p:pic>
      </p:grpSp>
      <p:grpSp>
        <p:nvGrpSpPr>
          <p:cNvPr id="5791" name="Google Shape;5791;p165"/>
          <p:cNvGrpSpPr/>
          <p:nvPr/>
        </p:nvGrpSpPr>
        <p:grpSpPr>
          <a:xfrm>
            <a:off x="11016259" y="1095487"/>
            <a:ext cx="901551" cy="901551"/>
            <a:chOff x="3408350" y="1041175"/>
            <a:chExt cx="832200" cy="832200"/>
          </a:xfrm>
        </p:grpSpPr>
        <p:sp>
          <p:nvSpPr>
            <p:cNvPr id="5792" name="Google Shape;5792;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793" name="Google Shape;5793;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794" name="Google Shape;5794;p165"/>
          <p:cNvGrpSpPr/>
          <p:nvPr/>
        </p:nvGrpSpPr>
        <p:grpSpPr>
          <a:xfrm>
            <a:off x="10993722" y="4702857"/>
            <a:ext cx="901551" cy="901551"/>
            <a:chOff x="1532525" y="1099888"/>
            <a:chExt cx="832200" cy="832200"/>
          </a:xfrm>
        </p:grpSpPr>
        <p:sp>
          <p:nvSpPr>
            <p:cNvPr id="5795" name="Google Shape;5795;p165"/>
            <p:cNvSpPr/>
            <p:nvPr/>
          </p:nvSpPr>
          <p:spPr>
            <a:xfrm>
              <a:off x="1532525" y="1099888"/>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796" name="Google Shape;5796;p165"/>
            <p:cNvPicPr preferRelativeResize="0"/>
            <p:nvPr/>
          </p:nvPicPr>
          <p:blipFill>
            <a:blip r:embed="rId5">
              <a:alphaModFix/>
            </a:blip>
            <a:stretch>
              <a:fillRect/>
            </a:stretch>
          </p:blipFill>
          <p:spPr>
            <a:xfrm>
              <a:off x="1746426" y="1218017"/>
              <a:ext cx="404400" cy="579666"/>
            </a:xfrm>
            <a:prstGeom prst="rect">
              <a:avLst/>
            </a:prstGeom>
            <a:noFill/>
            <a:ln>
              <a:noFill/>
            </a:ln>
          </p:spPr>
        </p:pic>
      </p:grpSp>
      <p:sp>
        <p:nvSpPr>
          <p:cNvPr id="5797" name="Google Shape;5797;p165"/>
          <p:cNvSpPr txBox="1"/>
          <p:nvPr/>
        </p:nvSpPr>
        <p:spPr>
          <a:xfrm>
            <a:off x="10866633" y="1814240"/>
            <a:ext cx="1200800" cy="503600"/>
          </a:xfrm>
          <a:prstGeom prst="rect">
            <a:avLst/>
          </a:prstGeom>
          <a:noFill/>
          <a:ln>
            <a:noFill/>
          </a:ln>
        </p:spPr>
        <p:txBody>
          <a:bodyPr spcFirstLastPara="1" wrap="square" lIns="121900" tIns="121900" rIns="121900" bIns="121900" anchor="t" anchorCtr="0">
            <a:noAutofit/>
          </a:bodyPr>
          <a:lstStyle/>
          <a:p>
            <a:pPr algn="ctr"/>
            <a:r>
              <a:rPr lang="en" sz="1333" b="1" i="1">
                <a:latin typeface="Proxima Nova" panose="020B0604020202020204" charset="0"/>
                <a:ea typeface="Proxima Nova"/>
                <a:cs typeface="Proxima Nova"/>
                <a:sym typeface="Proxima Nova"/>
              </a:rPr>
              <a:t>Bots</a:t>
            </a:r>
            <a:endParaRPr sz="1333" b="1" i="1">
              <a:latin typeface="Proxima Nova" panose="020B0604020202020204" charset="0"/>
              <a:ea typeface="Proxima Nova"/>
              <a:cs typeface="Proxima Nova"/>
              <a:sym typeface="Proxima Nova"/>
            </a:endParaRPr>
          </a:p>
        </p:txBody>
      </p:sp>
      <p:sp>
        <p:nvSpPr>
          <p:cNvPr id="5798" name="Google Shape;5798;p165"/>
          <p:cNvSpPr txBox="1"/>
          <p:nvPr/>
        </p:nvSpPr>
        <p:spPr>
          <a:xfrm>
            <a:off x="10727494" y="4111031"/>
            <a:ext cx="1338391" cy="825744"/>
          </a:xfrm>
          <a:prstGeom prst="rect">
            <a:avLst/>
          </a:prstGeom>
          <a:noFill/>
          <a:ln>
            <a:noFill/>
          </a:ln>
        </p:spPr>
        <p:txBody>
          <a:bodyPr spcFirstLastPara="1" wrap="square" lIns="121900" tIns="121900" rIns="121900" bIns="121900" anchor="t" anchorCtr="0">
            <a:noAutofit/>
          </a:bodyPr>
          <a:lstStyle/>
          <a:p>
            <a:pPr algn="ctr"/>
            <a:r>
              <a:rPr lang="en" sz="1333" b="1" i="1">
                <a:latin typeface="Proxima Nova" panose="020B0604020202020204" charset="0"/>
                <a:ea typeface="Proxima Nova"/>
                <a:cs typeface="Proxima Nova"/>
                <a:sym typeface="Proxima Nova"/>
              </a:rPr>
              <a:t>Manual Fraud Actors</a:t>
            </a:r>
            <a:endParaRPr sz="1333" b="1" i="1">
              <a:latin typeface="Proxima Nova" panose="020B0604020202020204" charset="0"/>
              <a:ea typeface="Proxima Nova"/>
              <a:cs typeface="Proxima Nova"/>
              <a:sym typeface="Proxima Nova"/>
            </a:endParaRPr>
          </a:p>
        </p:txBody>
      </p:sp>
      <p:sp>
        <p:nvSpPr>
          <p:cNvPr id="5799" name="Google Shape;5799;p165"/>
          <p:cNvSpPr txBox="1"/>
          <p:nvPr/>
        </p:nvSpPr>
        <p:spPr>
          <a:xfrm>
            <a:off x="10727493" y="5356835"/>
            <a:ext cx="1434000" cy="503600"/>
          </a:xfrm>
          <a:prstGeom prst="rect">
            <a:avLst/>
          </a:prstGeom>
          <a:noFill/>
          <a:ln>
            <a:noFill/>
          </a:ln>
        </p:spPr>
        <p:txBody>
          <a:bodyPr spcFirstLastPara="1" wrap="square" lIns="121900" tIns="121900" rIns="121900" bIns="121900" anchor="t" anchorCtr="0">
            <a:noAutofit/>
          </a:bodyPr>
          <a:lstStyle/>
          <a:p>
            <a:pPr algn="ctr"/>
            <a:r>
              <a:rPr lang="en" sz="1333" b="1" i="1">
                <a:latin typeface="Proxima Nova" panose="020B0604020202020204" charset="0"/>
                <a:ea typeface="Proxima Nova"/>
                <a:cs typeface="Proxima Nova"/>
                <a:sym typeface="Proxima Nova"/>
              </a:rPr>
              <a:t>Good Customers</a:t>
            </a:r>
            <a:endParaRPr sz="1333" b="1" i="1">
              <a:latin typeface="Proxima Nova" panose="020B0604020202020204" charset="0"/>
              <a:ea typeface="Proxima Nova"/>
              <a:cs typeface="Proxima Nova"/>
              <a:sym typeface="Proxima Nova"/>
            </a:endParaRPr>
          </a:p>
        </p:txBody>
      </p:sp>
      <p:sp>
        <p:nvSpPr>
          <p:cNvPr id="5800" name="Google Shape;5800;p165"/>
          <p:cNvSpPr/>
          <p:nvPr/>
        </p:nvSpPr>
        <p:spPr>
          <a:xfrm>
            <a:off x="11016209" y="2164448"/>
            <a:ext cx="901600" cy="9016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sp>
        <p:nvSpPr>
          <p:cNvPr id="5801" name="Google Shape;5801;p165"/>
          <p:cNvSpPr txBox="1"/>
          <p:nvPr/>
        </p:nvSpPr>
        <p:spPr>
          <a:xfrm>
            <a:off x="10858273" y="2723404"/>
            <a:ext cx="1200800" cy="503600"/>
          </a:xfrm>
          <a:prstGeom prst="rect">
            <a:avLst/>
          </a:prstGeom>
          <a:noFill/>
          <a:ln>
            <a:noFill/>
          </a:ln>
        </p:spPr>
        <p:txBody>
          <a:bodyPr spcFirstLastPara="1" wrap="square" lIns="121900" tIns="121900" rIns="121900" bIns="121900" anchor="t" anchorCtr="0">
            <a:noAutofit/>
          </a:bodyPr>
          <a:lstStyle/>
          <a:p>
            <a:pPr algn="ctr"/>
            <a:r>
              <a:rPr lang="en" sz="1333" b="1" i="1">
                <a:latin typeface="Proxima Nova" panose="020B0604020202020204" charset="0"/>
                <a:ea typeface="Proxima Nova"/>
                <a:cs typeface="Proxima Nova"/>
                <a:sym typeface="Proxima Nova"/>
              </a:rPr>
              <a:t>Human Clickfarm</a:t>
            </a:r>
            <a:endParaRPr sz="1333" b="1" i="1">
              <a:latin typeface="Proxima Nova" panose="020B0604020202020204" charset="0"/>
              <a:ea typeface="Proxima Nova"/>
              <a:cs typeface="Proxima Nova"/>
              <a:sym typeface="Proxima Nova"/>
            </a:endParaRPr>
          </a:p>
        </p:txBody>
      </p:sp>
      <p:pic>
        <p:nvPicPr>
          <p:cNvPr id="5802" name="Google Shape;5802;p165"/>
          <p:cNvPicPr preferRelativeResize="0"/>
          <p:nvPr/>
        </p:nvPicPr>
        <p:blipFill>
          <a:blip r:embed="rId6">
            <a:alphaModFix/>
          </a:blip>
          <a:stretch>
            <a:fillRect/>
          </a:stretch>
        </p:blipFill>
        <p:spPr>
          <a:xfrm>
            <a:off x="11115480" y="2393648"/>
            <a:ext cx="703059" cy="443200"/>
          </a:xfrm>
          <a:prstGeom prst="rect">
            <a:avLst/>
          </a:prstGeom>
          <a:noFill/>
          <a:ln>
            <a:noFill/>
          </a:ln>
        </p:spPr>
      </p:pic>
      <p:sp>
        <p:nvSpPr>
          <p:cNvPr id="5803" name="Google Shape;5803;p165"/>
          <p:cNvSpPr/>
          <p:nvPr/>
        </p:nvSpPr>
        <p:spPr>
          <a:xfrm rot="10800000">
            <a:off x="4435584" y="3366296"/>
            <a:ext cx="3938800" cy="1109600"/>
          </a:xfrm>
          <a:prstGeom prst="trapezoid">
            <a:avLst>
              <a:gd name="adj" fmla="val 57582"/>
            </a:avLst>
          </a:prstGeom>
          <a:solidFill>
            <a:srgbClr val="FFD966"/>
          </a:solidFill>
          <a:ln>
            <a:noFill/>
          </a:ln>
          <a:effectLst>
            <a:outerShdw blurRad="57150" dist="19050" dir="5400000" algn="bl" rotWithShape="0">
              <a:srgbClr val="000000">
                <a:alpha val="50000"/>
              </a:srgbClr>
            </a:outerShdw>
          </a:effectLst>
        </p:spPr>
        <p:txBody>
          <a:bodyPr spcFirstLastPara="1" wrap="square" lIns="91433" tIns="45700" rIns="91433" bIns="45700" anchor="ctr" anchorCtr="0">
            <a:noAutofit/>
          </a:bodyPr>
          <a:lstStyle/>
          <a:p>
            <a:endParaRPr sz="2400">
              <a:solidFill>
                <a:srgbClr val="FFFFFF"/>
              </a:solidFill>
              <a:latin typeface="Proxima Nova" panose="020B0604020202020204" charset="0"/>
              <a:sym typeface="Arial"/>
            </a:endParaRPr>
          </a:p>
        </p:txBody>
      </p:sp>
      <p:sp>
        <p:nvSpPr>
          <p:cNvPr id="5804" name="Google Shape;5804;p165"/>
          <p:cNvSpPr/>
          <p:nvPr/>
        </p:nvSpPr>
        <p:spPr>
          <a:xfrm rot="10800000">
            <a:off x="5086945" y="4532996"/>
            <a:ext cx="2636000" cy="1044400"/>
          </a:xfrm>
          <a:prstGeom prst="trapezoid">
            <a:avLst>
              <a:gd name="adj" fmla="val 58289"/>
            </a:avLst>
          </a:prstGeom>
          <a:solidFill>
            <a:srgbClr val="93C47D"/>
          </a:solidFill>
          <a:ln>
            <a:noFill/>
          </a:ln>
          <a:effectLst>
            <a:outerShdw blurRad="57150" dist="19050" dir="5400000" algn="bl" rotWithShape="0">
              <a:srgbClr val="000000">
                <a:alpha val="50000"/>
              </a:srgbClr>
            </a:outerShdw>
          </a:effectLst>
        </p:spPr>
        <p:txBody>
          <a:bodyPr spcFirstLastPara="1" wrap="square" lIns="91433" tIns="45700" rIns="91433" bIns="45700" anchor="ctr" anchorCtr="0">
            <a:noAutofit/>
          </a:bodyPr>
          <a:lstStyle/>
          <a:p>
            <a:endParaRPr sz="2400">
              <a:solidFill>
                <a:srgbClr val="FFFFFF"/>
              </a:solidFill>
              <a:latin typeface="Proxima Nova" panose="020B0604020202020204" charset="0"/>
              <a:sym typeface="Arial"/>
            </a:endParaRPr>
          </a:p>
        </p:txBody>
      </p:sp>
      <p:sp>
        <p:nvSpPr>
          <p:cNvPr id="5805" name="Google Shape;5805;p165"/>
          <p:cNvSpPr/>
          <p:nvPr/>
        </p:nvSpPr>
        <p:spPr>
          <a:xfrm rot="10800000">
            <a:off x="3158236" y="1137108"/>
            <a:ext cx="6493600" cy="2172000"/>
          </a:xfrm>
          <a:prstGeom prst="trapezoid">
            <a:avLst>
              <a:gd name="adj" fmla="val 57920"/>
            </a:avLst>
          </a:prstGeom>
          <a:solidFill>
            <a:srgbClr val="EA9999"/>
          </a:solidFill>
          <a:ln>
            <a:noFill/>
          </a:ln>
          <a:effectLst>
            <a:outerShdw blurRad="57150" dist="19050" dir="5400000" algn="bl" rotWithShape="0">
              <a:srgbClr val="000000">
                <a:alpha val="50000"/>
              </a:srgbClr>
            </a:outerShdw>
          </a:effectLst>
        </p:spPr>
        <p:txBody>
          <a:bodyPr spcFirstLastPara="1" wrap="square" lIns="91433" tIns="45700" rIns="91433" bIns="45700" anchor="ctr" anchorCtr="0">
            <a:noAutofit/>
          </a:bodyPr>
          <a:lstStyle/>
          <a:p>
            <a:endParaRPr sz="2400">
              <a:solidFill>
                <a:srgbClr val="FFFFFF"/>
              </a:solidFill>
              <a:latin typeface="Proxima Nova" panose="020B0604020202020204" charset="0"/>
              <a:sym typeface="Arial"/>
            </a:endParaRPr>
          </a:p>
        </p:txBody>
      </p:sp>
      <p:grpSp>
        <p:nvGrpSpPr>
          <p:cNvPr id="5806" name="Google Shape;5806;p165"/>
          <p:cNvGrpSpPr/>
          <p:nvPr/>
        </p:nvGrpSpPr>
        <p:grpSpPr>
          <a:xfrm>
            <a:off x="6558981" y="1913589"/>
            <a:ext cx="603289" cy="603289"/>
            <a:chOff x="2636375" y="1561750"/>
            <a:chExt cx="832200" cy="832200"/>
          </a:xfrm>
        </p:grpSpPr>
        <p:sp>
          <p:nvSpPr>
            <p:cNvPr id="5807" name="Google Shape;5807;p165"/>
            <p:cNvSpPr/>
            <p:nvPr/>
          </p:nvSpPr>
          <p:spPr>
            <a:xfrm>
              <a:off x="2636375" y="1561750"/>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08" name="Google Shape;5808;p165"/>
            <p:cNvPicPr preferRelativeResize="0"/>
            <p:nvPr/>
          </p:nvPicPr>
          <p:blipFill>
            <a:blip r:embed="rId3">
              <a:alphaModFix/>
            </a:blip>
            <a:stretch>
              <a:fillRect/>
            </a:stretch>
          </p:blipFill>
          <p:spPr>
            <a:xfrm>
              <a:off x="2850263" y="1676863"/>
              <a:ext cx="404417" cy="601975"/>
            </a:xfrm>
            <a:prstGeom prst="rect">
              <a:avLst/>
            </a:prstGeom>
            <a:noFill/>
            <a:ln>
              <a:noFill/>
            </a:ln>
          </p:spPr>
        </p:pic>
      </p:grpSp>
      <p:grpSp>
        <p:nvGrpSpPr>
          <p:cNvPr id="5809" name="Google Shape;5809;p165"/>
          <p:cNvGrpSpPr/>
          <p:nvPr/>
        </p:nvGrpSpPr>
        <p:grpSpPr>
          <a:xfrm>
            <a:off x="7755138" y="1232182"/>
            <a:ext cx="603289" cy="603289"/>
            <a:chOff x="1532525" y="1099888"/>
            <a:chExt cx="832200" cy="832200"/>
          </a:xfrm>
        </p:grpSpPr>
        <p:sp>
          <p:nvSpPr>
            <p:cNvPr id="5810" name="Google Shape;5810;p165"/>
            <p:cNvSpPr/>
            <p:nvPr/>
          </p:nvSpPr>
          <p:spPr>
            <a:xfrm>
              <a:off x="1532525" y="1099888"/>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11" name="Google Shape;5811;p165"/>
            <p:cNvPicPr preferRelativeResize="0"/>
            <p:nvPr/>
          </p:nvPicPr>
          <p:blipFill>
            <a:blip r:embed="rId5">
              <a:alphaModFix/>
            </a:blip>
            <a:stretch>
              <a:fillRect/>
            </a:stretch>
          </p:blipFill>
          <p:spPr>
            <a:xfrm>
              <a:off x="1746426" y="1218017"/>
              <a:ext cx="404400" cy="579666"/>
            </a:xfrm>
            <a:prstGeom prst="rect">
              <a:avLst/>
            </a:prstGeom>
            <a:noFill/>
            <a:ln>
              <a:noFill/>
            </a:ln>
          </p:spPr>
        </p:pic>
      </p:grpSp>
      <p:grpSp>
        <p:nvGrpSpPr>
          <p:cNvPr id="5812" name="Google Shape;5812;p165"/>
          <p:cNvGrpSpPr/>
          <p:nvPr/>
        </p:nvGrpSpPr>
        <p:grpSpPr>
          <a:xfrm>
            <a:off x="6154613" y="1232192"/>
            <a:ext cx="603289" cy="603289"/>
            <a:chOff x="3408350" y="1041175"/>
            <a:chExt cx="832200" cy="832200"/>
          </a:xfrm>
        </p:grpSpPr>
        <p:sp>
          <p:nvSpPr>
            <p:cNvPr id="5813" name="Google Shape;5813;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14" name="Google Shape;5814;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15" name="Google Shape;5815;p165"/>
          <p:cNvGrpSpPr/>
          <p:nvPr/>
        </p:nvGrpSpPr>
        <p:grpSpPr>
          <a:xfrm>
            <a:off x="7356408" y="1913628"/>
            <a:ext cx="603289" cy="603289"/>
            <a:chOff x="3408350" y="1041175"/>
            <a:chExt cx="832200" cy="832200"/>
          </a:xfrm>
        </p:grpSpPr>
        <p:sp>
          <p:nvSpPr>
            <p:cNvPr id="5816" name="Google Shape;5816;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17" name="Google Shape;5817;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18" name="Google Shape;5818;p165"/>
          <p:cNvGrpSpPr/>
          <p:nvPr/>
        </p:nvGrpSpPr>
        <p:grpSpPr>
          <a:xfrm>
            <a:off x="5354349" y="1232177"/>
            <a:ext cx="603289" cy="603289"/>
            <a:chOff x="3408350" y="1041175"/>
            <a:chExt cx="832200" cy="832200"/>
          </a:xfrm>
        </p:grpSpPr>
        <p:sp>
          <p:nvSpPr>
            <p:cNvPr id="5819" name="Google Shape;5819;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20" name="Google Shape;5820;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21" name="Google Shape;5821;p165"/>
          <p:cNvGrpSpPr/>
          <p:nvPr/>
        </p:nvGrpSpPr>
        <p:grpSpPr>
          <a:xfrm>
            <a:off x="3753824" y="1232177"/>
            <a:ext cx="603289" cy="603289"/>
            <a:chOff x="3408350" y="1041175"/>
            <a:chExt cx="832200" cy="832200"/>
          </a:xfrm>
        </p:grpSpPr>
        <p:sp>
          <p:nvSpPr>
            <p:cNvPr id="5822" name="Google Shape;5822;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23" name="Google Shape;5823;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24" name="Google Shape;5824;p165"/>
          <p:cNvGrpSpPr/>
          <p:nvPr/>
        </p:nvGrpSpPr>
        <p:grpSpPr>
          <a:xfrm>
            <a:off x="4554086" y="1232168"/>
            <a:ext cx="603289" cy="603289"/>
            <a:chOff x="1532525" y="1099888"/>
            <a:chExt cx="832200" cy="832200"/>
          </a:xfrm>
        </p:grpSpPr>
        <p:sp>
          <p:nvSpPr>
            <p:cNvPr id="5825" name="Google Shape;5825;p165"/>
            <p:cNvSpPr/>
            <p:nvPr/>
          </p:nvSpPr>
          <p:spPr>
            <a:xfrm>
              <a:off x="1532525" y="1099888"/>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26" name="Google Shape;5826;p165"/>
            <p:cNvPicPr preferRelativeResize="0"/>
            <p:nvPr/>
          </p:nvPicPr>
          <p:blipFill>
            <a:blip r:embed="rId5">
              <a:alphaModFix/>
            </a:blip>
            <a:stretch>
              <a:fillRect/>
            </a:stretch>
          </p:blipFill>
          <p:spPr>
            <a:xfrm>
              <a:off x="1746426" y="1218017"/>
              <a:ext cx="404400" cy="579666"/>
            </a:xfrm>
            <a:prstGeom prst="rect">
              <a:avLst/>
            </a:prstGeom>
            <a:noFill/>
            <a:ln>
              <a:noFill/>
            </a:ln>
          </p:spPr>
        </p:pic>
      </p:grpSp>
      <p:grpSp>
        <p:nvGrpSpPr>
          <p:cNvPr id="5827" name="Google Shape;5827;p165"/>
          <p:cNvGrpSpPr/>
          <p:nvPr/>
        </p:nvGrpSpPr>
        <p:grpSpPr>
          <a:xfrm>
            <a:off x="6968628" y="2652366"/>
            <a:ext cx="603289" cy="603289"/>
            <a:chOff x="3408350" y="1041175"/>
            <a:chExt cx="832200" cy="832200"/>
          </a:xfrm>
        </p:grpSpPr>
        <p:sp>
          <p:nvSpPr>
            <p:cNvPr id="5828" name="Google Shape;5828;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29" name="Google Shape;5829;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30" name="Google Shape;5830;p165"/>
          <p:cNvGrpSpPr/>
          <p:nvPr/>
        </p:nvGrpSpPr>
        <p:grpSpPr>
          <a:xfrm>
            <a:off x="6166420" y="2652366"/>
            <a:ext cx="603289" cy="603289"/>
            <a:chOff x="3408350" y="1041175"/>
            <a:chExt cx="832200" cy="832200"/>
          </a:xfrm>
        </p:grpSpPr>
        <p:sp>
          <p:nvSpPr>
            <p:cNvPr id="5831" name="Google Shape;5831;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32" name="Google Shape;5832;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33" name="Google Shape;5833;p165"/>
          <p:cNvGrpSpPr/>
          <p:nvPr/>
        </p:nvGrpSpPr>
        <p:grpSpPr>
          <a:xfrm>
            <a:off x="4166701" y="1913628"/>
            <a:ext cx="603289" cy="603289"/>
            <a:chOff x="3408350" y="1041175"/>
            <a:chExt cx="832200" cy="832200"/>
          </a:xfrm>
        </p:grpSpPr>
        <p:sp>
          <p:nvSpPr>
            <p:cNvPr id="5834" name="Google Shape;5834;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35" name="Google Shape;5835;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36" name="Google Shape;5836;p165"/>
          <p:cNvGrpSpPr/>
          <p:nvPr/>
        </p:nvGrpSpPr>
        <p:grpSpPr>
          <a:xfrm>
            <a:off x="4964128" y="1913589"/>
            <a:ext cx="603289" cy="603289"/>
            <a:chOff x="2636375" y="1561750"/>
            <a:chExt cx="832200" cy="832200"/>
          </a:xfrm>
        </p:grpSpPr>
        <p:sp>
          <p:nvSpPr>
            <p:cNvPr id="5837" name="Google Shape;5837;p165"/>
            <p:cNvSpPr/>
            <p:nvPr/>
          </p:nvSpPr>
          <p:spPr>
            <a:xfrm>
              <a:off x="2636375" y="1561750"/>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38" name="Google Shape;5838;p165"/>
            <p:cNvPicPr preferRelativeResize="0"/>
            <p:nvPr/>
          </p:nvPicPr>
          <p:blipFill>
            <a:blip r:embed="rId3">
              <a:alphaModFix/>
            </a:blip>
            <a:stretch>
              <a:fillRect/>
            </a:stretch>
          </p:blipFill>
          <p:spPr>
            <a:xfrm>
              <a:off x="2850263" y="1676863"/>
              <a:ext cx="404417" cy="601975"/>
            </a:xfrm>
            <a:prstGeom prst="rect">
              <a:avLst/>
            </a:prstGeom>
            <a:noFill/>
            <a:ln>
              <a:noFill/>
            </a:ln>
          </p:spPr>
        </p:pic>
      </p:grpSp>
      <p:grpSp>
        <p:nvGrpSpPr>
          <p:cNvPr id="5839" name="Google Shape;5839;p165"/>
          <p:cNvGrpSpPr/>
          <p:nvPr/>
        </p:nvGrpSpPr>
        <p:grpSpPr>
          <a:xfrm>
            <a:off x="5364212" y="2652364"/>
            <a:ext cx="603289" cy="603289"/>
            <a:chOff x="1532525" y="1099888"/>
            <a:chExt cx="832200" cy="832200"/>
          </a:xfrm>
        </p:grpSpPr>
        <p:sp>
          <p:nvSpPr>
            <p:cNvPr id="5840" name="Google Shape;5840;p165"/>
            <p:cNvSpPr/>
            <p:nvPr/>
          </p:nvSpPr>
          <p:spPr>
            <a:xfrm>
              <a:off x="1532525" y="1099888"/>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41" name="Google Shape;5841;p165"/>
            <p:cNvPicPr preferRelativeResize="0"/>
            <p:nvPr/>
          </p:nvPicPr>
          <p:blipFill>
            <a:blip r:embed="rId5">
              <a:alphaModFix/>
            </a:blip>
            <a:stretch>
              <a:fillRect/>
            </a:stretch>
          </p:blipFill>
          <p:spPr>
            <a:xfrm>
              <a:off x="1746426" y="1218017"/>
              <a:ext cx="404400" cy="579666"/>
            </a:xfrm>
            <a:prstGeom prst="rect">
              <a:avLst/>
            </a:prstGeom>
            <a:noFill/>
            <a:ln>
              <a:noFill/>
            </a:ln>
          </p:spPr>
        </p:pic>
      </p:grpSp>
      <p:grpSp>
        <p:nvGrpSpPr>
          <p:cNvPr id="5842" name="Google Shape;5842;p165"/>
          <p:cNvGrpSpPr/>
          <p:nvPr/>
        </p:nvGrpSpPr>
        <p:grpSpPr>
          <a:xfrm>
            <a:off x="4562004" y="2652366"/>
            <a:ext cx="603289" cy="603289"/>
            <a:chOff x="3408350" y="1041175"/>
            <a:chExt cx="832200" cy="832200"/>
          </a:xfrm>
        </p:grpSpPr>
        <p:sp>
          <p:nvSpPr>
            <p:cNvPr id="5843" name="Google Shape;5843;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44" name="Google Shape;5844;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45" name="Google Shape;5845;p165"/>
          <p:cNvGrpSpPr/>
          <p:nvPr/>
        </p:nvGrpSpPr>
        <p:grpSpPr>
          <a:xfrm>
            <a:off x="8555401" y="1232194"/>
            <a:ext cx="603289" cy="603289"/>
            <a:chOff x="3408350" y="1041175"/>
            <a:chExt cx="832200" cy="832200"/>
          </a:xfrm>
        </p:grpSpPr>
        <p:sp>
          <p:nvSpPr>
            <p:cNvPr id="5846" name="Google Shape;5846;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47" name="Google Shape;5847;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48" name="Google Shape;5848;p165"/>
          <p:cNvGrpSpPr/>
          <p:nvPr/>
        </p:nvGrpSpPr>
        <p:grpSpPr>
          <a:xfrm>
            <a:off x="8153834" y="1921461"/>
            <a:ext cx="603289" cy="603289"/>
            <a:chOff x="3408350" y="1041175"/>
            <a:chExt cx="832200" cy="832200"/>
          </a:xfrm>
        </p:grpSpPr>
        <p:sp>
          <p:nvSpPr>
            <p:cNvPr id="5849" name="Google Shape;5849;p165"/>
            <p:cNvSpPr/>
            <p:nvPr/>
          </p:nvSpPr>
          <p:spPr>
            <a:xfrm>
              <a:off x="3408350" y="1041175"/>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50" name="Google Shape;5850;p165"/>
            <p:cNvPicPr preferRelativeResize="0"/>
            <p:nvPr/>
          </p:nvPicPr>
          <p:blipFill>
            <a:blip r:embed="rId4">
              <a:alphaModFix/>
            </a:blip>
            <a:stretch>
              <a:fillRect/>
            </a:stretch>
          </p:blipFill>
          <p:spPr>
            <a:xfrm>
              <a:off x="3622250" y="1115440"/>
              <a:ext cx="404400" cy="683673"/>
            </a:xfrm>
            <a:prstGeom prst="rect">
              <a:avLst/>
            </a:prstGeom>
            <a:noFill/>
            <a:ln>
              <a:noFill/>
            </a:ln>
          </p:spPr>
        </p:pic>
      </p:grpSp>
      <p:grpSp>
        <p:nvGrpSpPr>
          <p:cNvPr id="5851" name="Google Shape;5851;p165"/>
          <p:cNvGrpSpPr/>
          <p:nvPr/>
        </p:nvGrpSpPr>
        <p:grpSpPr>
          <a:xfrm>
            <a:off x="7221245" y="3606044"/>
            <a:ext cx="603289" cy="603289"/>
            <a:chOff x="1532525" y="1099888"/>
            <a:chExt cx="832200" cy="832200"/>
          </a:xfrm>
        </p:grpSpPr>
        <p:sp>
          <p:nvSpPr>
            <p:cNvPr id="5852" name="Google Shape;5852;p165"/>
            <p:cNvSpPr/>
            <p:nvPr/>
          </p:nvSpPr>
          <p:spPr>
            <a:xfrm>
              <a:off x="1532525" y="1099888"/>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53" name="Google Shape;5853;p165"/>
            <p:cNvPicPr preferRelativeResize="0"/>
            <p:nvPr/>
          </p:nvPicPr>
          <p:blipFill>
            <a:blip r:embed="rId5">
              <a:alphaModFix/>
            </a:blip>
            <a:stretch>
              <a:fillRect/>
            </a:stretch>
          </p:blipFill>
          <p:spPr>
            <a:xfrm>
              <a:off x="1746426" y="1218017"/>
              <a:ext cx="404400" cy="579666"/>
            </a:xfrm>
            <a:prstGeom prst="rect">
              <a:avLst/>
            </a:prstGeom>
            <a:noFill/>
            <a:ln>
              <a:noFill/>
            </a:ln>
          </p:spPr>
        </p:pic>
      </p:grpSp>
      <p:grpSp>
        <p:nvGrpSpPr>
          <p:cNvPr id="5854" name="Google Shape;5854;p165"/>
          <p:cNvGrpSpPr/>
          <p:nvPr/>
        </p:nvGrpSpPr>
        <p:grpSpPr>
          <a:xfrm>
            <a:off x="6502740" y="3606044"/>
            <a:ext cx="603289" cy="603289"/>
            <a:chOff x="2636375" y="1561750"/>
            <a:chExt cx="832200" cy="832200"/>
          </a:xfrm>
        </p:grpSpPr>
        <p:sp>
          <p:nvSpPr>
            <p:cNvPr id="5855" name="Google Shape;5855;p165"/>
            <p:cNvSpPr/>
            <p:nvPr/>
          </p:nvSpPr>
          <p:spPr>
            <a:xfrm>
              <a:off x="2636375" y="1561750"/>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56" name="Google Shape;5856;p165"/>
            <p:cNvPicPr preferRelativeResize="0"/>
            <p:nvPr/>
          </p:nvPicPr>
          <p:blipFill>
            <a:blip r:embed="rId3">
              <a:alphaModFix/>
            </a:blip>
            <a:stretch>
              <a:fillRect/>
            </a:stretch>
          </p:blipFill>
          <p:spPr>
            <a:xfrm>
              <a:off x="2850263" y="1676863"/>
              <a:ext cx="404417" cy="601975"/>
            </a:xfrm>
            <a:prstGeom prst="rect">
              <a:avLst/>
            </a:prstGeom>
            <a:noFill/>
            <a:ln>
              <a:noFill/>
            </a:ln>
          </p:spPr>
        </p:pic>
      </p:grpSp>
      <p:grpSp>
        <p:nvGrpSpPr>
          <p:cNvPr id="5857" name="Google Shape;5857;p165"/>
          <p:cNvGrpSpPr/>
          <p:nvPr/>
        </p:nvGrpSpPr>
        <p:grpSpPr>
          <a:xfrm>
            <a:off x="5784236" y="3606044"/>
            <a:ext cx="603289" cy="603289"/>
            <a:chOff x="2636375" y="1561750"/>
            <a:chExt cx="832200" cy="832200"/>
          </a:xfrm>
        </p:grpSpPr>
        <p:sp>
          <p:nvSpPr>
            <p:cNvPr id="5858" name="Google Shape;5858;p165"/>
            <p:cNvSpPr/>
            <p:nvPr/>
          </p:nvSpPr>
          <p:spPr>
            <a:xfrm>
              <a:off x="2636375" y="1561750"/>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59" name="Google Shape;5859;p165"/>
            <p:cNvPicPr preferRelativeResize="0"/>
            <p:nvPr/>
          </p:nvPicPr>
          <p:blipFill>
            <a:blip r:embed="rId3">
              <a:alphaModFix/>
            </a:blip>
            <a:stretch>
              <a:fillRect/>
            </a:stretch>
          </p:blipFill>
          <p:spPr>
            <a:xfrm>
              <a:off x="2850263" y="1676863"/>
              <a:ext cx="404417" cy="601975"/>
            </a:xfrm>
            <a:prstGeom prst="rect">
              <a:avLst/>
            </a:prstGeom>
            <a:noFill/>
            <a:ln>
              <a:noFill/>
            </a:ln>
          </p:spPr>
        </p:pic>
      </p:grpSp>
      <p:grpSp>
        <p:nvGrpSpPr>
          <p:cNvPr id="5860" name="Google Shape;5860;p165"/>
          <p:cNvGrpSpPr/>
          <p:nvPr/>
        </p:nvGrpSpPr>
        <p:grpSpPr>
          <a:xfrm>
            <a:off x="5065732" y="3606044"/>
            <a:ext cx="603289" cy="603289"/>
            <a:chOff x="2636375" y="1561750"/>
            <a:chExt cx="832200" cy="832200"/>
          </a:xfrm>
        </p:grpSpPr>
        <p:sp>
          <p:nvSpPr>
            <p:cNvPr id="5861" name="Google Shape;5861;p165"/>
            <p:cNvSpPr/>
            <p:nvPr/>
          </p:nvSpPr>
          <p:spPr>
            <a:xfrm>
              <a:off x="2636375" y="1561750"/>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62" name="Google Shape;5862;p165"/>
            <p:cNvPicPr preferRelativeResize="0"/>
            <p:nvPr/>
          </p:nvPicPr>
          <p:blipFill>
            <a:blip r:embed="rId3">
              <a:alphaModFix/>
            </a:blip>
            <a:stretch>
              <a:fillRect/>
            </a:stretch>
          </p:blipFill>
          <p:spPr>
            <a:xfrm>
              <a:off x="2850263" y="1676863"/>
              <a:ext cx="404417" cy="601975"/>
            </a:xfrm>
            <a:prstGeom prst="rect">
              <a:avLst/>
            </a:prstGeom>
            <a:noFill/>
            <a:ln>
              <a:noFill/>
            </a:ln>
          </p:spPr>
        </p:pic>
      </p:grpSp>
      <p:grpSp>
        <p:nvGrpSpPr>
          <p:cNvPr id="5863" name="Google Shape;5863;p165"/>
          <p:cNvGrpSpPr/>
          <p:nvPr/>
        </p:nvGrpSpPr>
        <p:grpSpPr>
          <a:xfrm>
            <a:off x="7755148" y="2639956"/>
            <a:ext cx="603289" cy="603289"/>
            <a:chOff x="2636375" y="1561750"/>
            <a:chExt cx="832200" cy="832200"/>
          </a:xfrm>
        </p:grpSpPr>
        <p:sp>
          <p:nvSpPr>
            <p:cNvPr id="5864" name="Google Shape;5864;p165"/>
            <p:cNvSpPr/>
            <p:nvPr/>
          </p:nvSpPr>
          <p:spPr>
            <a:xfrm>
              <a:off x="2636375" y="1561750"/>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65" name="Google Shape;5865;p165"/>
            <p:cNvPicPr preferRelativeResize="0"/>
            <p:nvPr/>
          </p:nvPicPr>
          <p:blipFill>
            <a:blip r:embed="rId3">
              <a:alphaModFix/>
            </a:blip>
            <a:stretch>
              <a:fillRect/>
            </a:stretch>
          </p:blipFill>
          <p:spPr>
            <a:xfrm>
              <a:off x="2850263" y="1676863"/>
              <a:ext cx="404417" cy="601975"/>
            </a:xfrm>
            <a:prstGeom prst="rect">
              <a:avLst/>
            </a:prstGeom>
            <a:noFill/>
            <a:ln>
              <a:noFill/>
            </a:ln>
          </p:spPr>
        </p:pic>
      </p:grpSp>
      <p:grpSp>
        <p:nvGrpSpPr>
          <p:cNvPr id="5866" name="Google Shape;5866;p165"/>
          <p:cNvGrpSpPr/>
          <p:nvPr/>
        </p:nvGrpSpPr>
        <p:grpSpPr>
          <a:xfrm>
            <a:off x="5704589" y="4753546"/>
            <a:ext cx="603289" cy="603289"/>
            <a:chOff x="1532525" y="1099888"/>
            <a:chExt cx="832200" cy="832200"/>
          </a:xfrm>
        </p:grpSpPr>
        <p:sp>
          <p:nvSpPr>
            <p:cNvPr id="5867" name="Google Shape;5867;p165"/>
            <p:cNvSpPr/>
            <p:nvPr/>
          </p:nvSpPr>
          <p:spPr>
            <a:xfrm>
              <a:off x="1532525" y="1099888"/>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68" name="Google Shape;5868;p165"/>
            <p:cNvPicPr preferRelativeResize="0"/>
            <p:nvPr/>
          </p:nvPicPr>
          <p:blipFill>
            <a:blip r:embed="rId5">
              <a:alphaModFix/>
            </a:blip>
            <a:stretch>
              <a:fillRect/>
            </a:stretch>
          </p:blipFill>
          <p:spPr>
            <a:xfrm>
              <a:off x="1746426" y="1218017"/>
              <a:ext cx="404400" cy="579666"/>
            </a:xfrm>
            <a:prstGeom prst="rect">
              <a:avLst/>
            </a:prstGeom>
            <a:noFill/>
            <a:ln>
              <a:noFill/>
            </a:ln>
          </p:spPr>
        </p:pic>
      </p:grpSp>
      <p:grpSp>
        <p:nvGrpSpPr>
          <p:cNvPr id="5869" name="Google Shape;5869;p165"/>
          <p:cNvGrpSpPr/>
          <p:nvPr/>
        </p:nvGrpSpPr>
        <p:grpSpPr>
          <a:xfrm>
            <a:off x="6547373" y="4753546"/>
            <a:ext cx="603289" cy="603289"/>
            <a:chOff x="1532525" y="1099888"/>
            <a:chExt cx="832200" cy="832200"/>
          </a:xfrm>
        </p:grpSpPr>
        <p:sp>
          <p:nvSpPr>
            <p:cNvPr id="5870" name="Google Shape;5870;p165"/>
            <p:cNvSpPr/>
            <p:nvPr/>
          </p:nvSpPr>
          <p:spPr>
            <a:xfrm>
              <a:off x="1532525" y="1099888"/>
              <a:ext cx="832200" cy="8322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71" name="Google Shape;5871;p165"/>
            <p:cNvPicPr preferRelativeResize="0"/>
            <p:nvPr/>
          </p:nvPicPr>
          <p:blipFill>
            <a:blip r:embed="rId5">
              <a:alphaModFix/>
            </a:blip>
            <a:stretch>
              <a:fillRect/>
            </a:stretch>
          </p:blipFill>
          <p:spPr>
            <a:xfrm>
              <a:off x="1746426" y="1218017"/>
              <a:ext cx="404400" cy="579666"/>
            </a:xfrm>
            <a:prstGeom prst="rect">
              <a:avLst/>
            </a:prstGeom>
            <a:noFill/>
            <a:ln>
              <a:noFill/>
            </a:ln>
          </p:spPr>
        </p:pic>
      </p:grpSp>
      <p:sp>
        <p:nvSpPr>
          <p:cNvPr id="5872" name="Google Shape;5872;p165"/>
          <p:cNvSpPr txBox="1"/>
          <p:nvPr/>
        </p:nvSpPr>
        <p:spPr>
          <a:xfrm>
            <a:off x="536285" y="1678716"/>
            <a:ext cx="3063200" cy="503600"/>
          </a:xfrm>
          <a:prstGeom prst="rect">
            <a:avLst/>
          </a:prstGeom>
          <a:noFill/>
          <a:ln>
            <a:noFill/>
          </a:ln>
        </p:spPr>
        <p:txBody>
          <a:bodyPr spcFirstLastPara="1" wrap="square" lIns="121900" tIns="121900" rIns="121900" bIns="121900" anchor="t" anchorCtr="0">
            <a:noAutofit/>
          </a:bodyPr>
          <a:lstStyle/>
          <a:p>
            <a:r>
              <a:rPr lang="en" sz="2400" b="1">
                <a:latin typeface="Proxima Nova" panose="020B0604020202020204" charset="0"/>
                <a:ea typeface="Proxima Nova"/>
                <a:cs typeface="Proxima Nova"/>
                <a:sym typeface="Proxima Nova"/>
              </a:rPr>
              <a:t>Enterprise Defense</a:t>
            </a:r>
            <a:endParaRPr sz="2400" b="1">
              <a:latin typeface="Proxima Nova" panose="020B0604020202020204" charset="0"/>
              <a:ea typeface="Proxima Nova"/>
              <a:cs typeface="Proxima Nova"/>
              <a:sym typeface="Proxima Nova"/>
            </a:endParaRPr>
          </a:p>
          <a:p>
            <a:r>
              <a:rPr lang="en" sz="2400">
                <a:latin typeface="Proxima Nova" panose="020B0604020202020204" charset="0"/>
                <a:ea typeface="Proxima Nova"/>
                <a:cs typeface="Proxima Nova"/>
                <a:sym typeface="Proxima Nova"/>
              </a:rPr>
              <a:t>Identify and mitigate unwanted traffic</a:t>
            </a:r>
            <a:endParaRPr sz="2400">
              <a:latin typeface="Proxima Nova" panose="020B0604020202020204" charset="0"/>
              <a:ea typeface="Proxima Nova"/>
              <a:cs typeface="Proxima Nova"/>
              <a:sym typeface="Proxima Nova"/>
            </a:endParaRPr>
          </a:p>
        </p:txBody>
      </p:sp>
      <p:sp>
        <p:nvSpPr>
          <p:cNvPr id="5873" name="Google Shape;5873;p165"/>
          <p:cNvSpPr txBox="1"/>
          <p:nvPr/>
        </p:nvSpPr>
        <p:spPr>
          <a:xfrm>
            <a:off x="536285" y="3284783"/>
            <a:ext cx="3680000" cy="503600"/>
          </a:xfrm>
          <a:prstGeom prst="rect">
            <a:avLst/>
          </a:prstGeom>
          <a:noFill/>
          <a:ln>
            <a:noFill/>
          </a:ln>
        </p:spPr>
        <p:txBody>
          <a:bodyPr spcFirstLastPara="1" wrap="square" lIns="121900" tIns="121900" rIns="121900" bIns="121900" anchor="t" anchorCtr="0">
            <a:noAutofit/>
          </a:bodyPr>
          <a:lstStyle/>
          <a:p>
            <a:r>
              <a:rPr lang="en" sz="2400" b="1">
                <a:latin typeface="Proxima Nova" panose="020B0604020202020204" charset="0"/>
                <a:ea typeface="Proxima Nova"/>
                <a:cs typeface="Proxima Nova"/>
                <a:sym typeface="Proxima Nova"/>
              </a:rPr>
              <a:t>SAFE</a:t>
            </a:r>
            <a:endParaRPr sz="2400" b="1">
              <a:latin typeface="Proxima Nova" panose="020B0604020202020204" charset="0"/>
              <a:ea typeface="Proxima Nova"/>
              <a:cs typeface="Proxima Nova"/>
              <a:sym typeface="Proxima Nova"/>
            </a:endParaRPr>
          </a:p>
          <a:p>
            <a:r>
              <a:rPr lang="en" sz="2400">
                <a:latin typeface="Proxima Nova" panose="020B0604020202020204" charset="0"/>
                <a:ea typeface="Proxima Nova"/>
                <a:cs typeface="Proxima Nova"/>
                <a:sym typeface="Proxima Nova"/>
              </a:rPr>
              <a:t>Identify fraudulent user behavior</a:t>
            </a:r>
            <a:endParaRPr sz="2400">
              <a:latin typeface="Proxima Nova" panose="020B0604020202020204" charset="0"/>
              <a:ea typeface="Proxima Nova"/>
              <a:cs typeface="Proxima Nova"/>
              <a:sym typeface="Proxima Nova"/>
            </a:endParaRPr>
          </a:p>
        </p:txBody>
      </p:sp>
      <p:sp>
        <p:nvSpPr>
          <p:cNvPr id="5874" name="Google Shape;5874;p165"/>
          <p:cNvSpPr txBox="1"/>
          <p:nvPr/>
        </p:nvSpPr>
        <p:spPr>
          <a:xfrm>
            <a:off x="536285" y="4553083"/>
            <a:ext cx="4014400" cy="503600"/>
          </a:xfrm>
          <a:prstGeom prst="rect">
            <a:avLst/>
          </a:prstGeom>
          <a:noFill/>
          <a:ln>
            <a:noFill/>
          </a:ln>
        </p:spPr>
        <p:txBody>
          <a:bodyPr spcFirstLastPara="1" wrap="square" lIns="121900" tIns="121900" rIns="121900" bIns="121900" anchor="t" anchorCtr="0">
            <a:noAutofit/>
          </a:bodyPr>
          <a:lstStyle/>
          <a:p>
            <a:r>
              <a:rPr lang="en" sz="2400" b="1">
                <a:latin typeface="Proxima Nova" panose="020B0604020202020204" charset="0"/>
                <a:ea typeface="Proxima Nova"/>
                <a:cs typeface="Proxima Nova"/>
                <a:sym typeface="Proxima Nova"/>
              </a:rPr>
              <a:t>Recognize</a:t>
            </a:r>
            <a:endParaRPr sz="2400" b="1">
              <a:latin typeface="Proxima Nova" panose="020B0604020202020204" charset="0"/>
              <a:ea typeface="Proxima Nova"/>
              <a:cs typeface="Proxima Nova"/>
              <a:sym typeface="Proxima Nova"/>
            </a:endParaRPr>
          </a:p>
          <a:p>
            <a:r>
              <a:rPr lang="en" sz="2400">
                <a:latin typeface="Proxima Nova" panose="020B0604020202020204" charset="0"/>
                <a:ea typeface="Proxima Nova"/>
                <a:cs typeface="Proxima Nova"/>
                <a:sym typeface="Proxima Nova"/>
              </a:rPr>
              <a:t>Create a friction free user experience and increase revenue</a:t>
            </a:r>
            <a:endParaRPr sz="2400">
              <a:latin typeface="Proxima Nova" panose="020B0604020202020204" charset="0"/>
              <a:ea typeface="Proxima Nova"/>
              <a:cs typeface="Proxima Nova"/>
              <a:sym typeface="Proxima Nova"/>
            </a:endParaRPr>
          </a:p>
        </p:txBody>
      </p:sp>
      <p:pic>
        <p:nvPicPr>
          <p:cNvPr id="5875" name="Google Shape;5875;p165"/>
          <p:cNvPicPr preferRelativeResize="0"/>
          <p:nvPr/>
        </p:nvPicPr>
        <p:blipFill>
          <a:blip r:embed="rId7">
            <a:alphaModFix/>
          </a:blip>
          <a:stretch>
            <a:fillRect/>
          </a:stretch>
        </p:blipFill>
        <p:spPr>
          <a:xfrm>
            <a:off x="6702345" y="5786935"/>
            <a:ext cx="538668" cy="603300"/>
          </a:xfrm>
          <a:prstGeom prst="rect">
            <a:avLst/>
          </a:prstGeom>
          <a:noFill/>
          <a:ln>
            <a:noFill/>
          </a:ln>
        </p:spPr>
      </p:pic>
      <p:pic>
        <p:nvPicPr>
          <p:cNvPr id="5876" name="Google Shape;5876;p165"/>
          <p:cNvPicPr preferRelativeResize="0"/>
          <p:nvPr/>
        </p:nvPicPr>
        <p:blipFill>
          <a:blip r:embed="rId8">
            <a:alphaModFix/>
          </a:blip>
          <a:stretch>
            <a:fillRect/>
          </a:stretch>
        </p:blipFill>
        <p:spPr>
          <a:xfrm>
            <a:off x="6320101" y="5797641"/>
            <a:ext cx="264329" cy="581889"/>
          </a:xfrm>
          <a:prstGeom prst="rect">
            <a:avLst/>
          </a:prstGeom>
          <a:noFill/>
          <a:ln>
            <a:noFill/>
          </a:ln>
        </p:spPr>
      </p:pic>
      <p:pic>
        <p:nvPicPr>
          <p:cNvPr id="5877" name="Google Shape;5877;p165"/>
          <p:cNvPicPr preferRelativeResize="0"/>
          <p:nvPr/>
        </p:nvPicPr>
        <p:blipFill>
          <a:blip r:embed="rId9">
            <a:alphaModFix/>
          </a:blip>
          <a:stretch>
            <a:fillRect/>
          </a:stretch>
        </p:blipFill>
        <p:spPr>
          <a:xfrm>
            <a:off x="5568851" y="5787762"/>
            <a:ext cx="633308" cy="601647"/>
          </a:xfrm>
          <a:prstGeom prst="rect">
            <a:avLst/>
          </a:prstGeom>
          <a:noFill/>
          <a:ln>
            <a:noFill/>
          </a:ln>
        </p:spPr>
      </p:pic>
      <p:grpSp>
        <p:nvGrpSpPr>
          <p:cNvPr id="5878" name="Google Shape;5878;p165"/>
          <p:cNvGrpSpPr/>
          <p:nvPr/>
        </p:nvGrpSpPr>
        <p:grpSpPr>
          <a:xfrm>
            <a:off x="6954875" y="1232176"/>
            <a:ext cx="603200" cy="603200"/>
            <a:chOff x="5216156" y="1076532"/>
            <a:chExt cx="452400" cy="452400"/>
          </a:xfrm>
        </p:grpSpPr>
        <p:sp>
          <p:nvSpPr>
            <p:cNvPr id="5879" name="Google Shape;5879;p165"/>
            <p:cNvSpPr/>
            <p:nvPr/>
          </p:nvSpPr>
          <p:spPr>
            <a:xfrm>
              <a:off x="5216156" y="1076532"/>
              <a:ext cx="452400" cy="4524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80" name="Google Shape;5880;p165"/>
            <p:cNvPicPr preferRelativeResize="0"/>
            <p:nvPr/>
          </p:nvPicPr>
          <p:blipFill>
            <a:blip r:embed="rId6">
              <a:alphaModFix/>
            </a:blip>
            <a:stretch>
              <a:fillRect/>
            </a:stretch>
          </p:blipFill>
          <p:spPr>
            <a:xfrm>
              <a:off x="5240389" y="1175395"/>
              <a:ext cx="404000" cy="254674"/>
            </a:xfrm>
            <a:prstGeom prst="rect">
              <a:avLst/>
            </a:prstGeom>
            <a:noFill/>
            <a:ln>
              <a:noFill/>
            </a:ln>
          </p:spPr>
        </p:pic>
      </p:grpSp>
      <p:grpSp>
        <p:nvGrpSpPr>
          <p:cNvPr id="5881" name="Google Shape;5881;p165"/>
          <p:cNvGrpSpPr/>
          <p:nvPr/>
        </p:nvGrpSpPr>
        <p:grpSpPr>
          <a:xfrm>
            <a:off x="5761591" y="1913643"/>
            <a:ext cx="603200" cy="603200"/>
            <a:chOff x="5216156" y="1076532"/>
            <a:chExt cx="452400" cy="452400"/>
          </a:xfrm>
        </p:grpSpPr>
        <p:sp>
          <p:nvSpPr>
            <p:cNvPr id="5882" name="Google Shape;5882;p165"/>
            <p:cNvSpPr/>
            <p:nvPr/>
          </p:nvSpPr>
          <p:spPr>
            <a:xfrm>
              <a:off x="5216156" y="1076532"/>
              <a:ext cx="452400" cy="4524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Proxima Nova" panose="020B0604020202020204" charset="0"/>
              </a:endParaRPr>
            </a:p>
          </p:txBody>
        </p:sp>
        <p:pic>
          <p:nvPicPr>
            <p:cNvPr id="5883" name="Google Shape;5883;p165"/>
            <p:cNvPicPr preferRelativeResize="0"/>
            <p:nvPr/>
          </p:nvPicPr>
          <p:blipFill>
            <a:blip r:embed="rId6">
              <a:alphaModFix/>
            </a:blip>
            <a:stretch>
              <a:fillRect/>
            </a:stretch>
          </p:blipFill>
          <p:spPr>
            <a:xfrm>
              <a:off x="5240389" y="1175395"/>
              <a:ext cx="404000" cy="254674"/>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C614-F266-A84A-BBE0-A775278F0B5B}"/>
              </a:ext>
            </a:extLst>
          </p:cNvPr>
          <p:cNvSpPr>
            <a:spLocks noGrp="1"/>
          </p:cNvSpPr>
          <p:nvPr>
            <p:ph type="title"/>
          </p:nvPr>
        </p:nvSpPr>
        <p:spPr>
          <a:xfrm>
            <a:off x="457200" y="226537"/>
            <a:ext cx="11274552" cy="753995"/>
          </a:xfrm>
        </p:spPr>
        <p:txBody>
          <a:bodyPr/>
          <a:lstStyle/>
          <a:p>
            <a:r>
              <a:rPr lang="en-US" sz="4000" dirty="0"/>
              <a:t>The accelerated attack lifecycle</a:t>
            </a:r>
          </a:p>
        </p:txBody>
      </p:sp>
      <p:sp>
        <p:nvSpPr>
          <p:cNvPr id="3" name="Text Placeholder 2">
            <a:extLst>
              <a:ext uri="{FF2B5EF4-FFF2-40B4-BE49-F238E27FC236}">
                <a16:creationId xmlns:a16="http://schemas.microsoft.com/office/drawing/2014/main" id="{6ABBA3C3-71B4-3848-B10E-553A3C8B318D}"/>
              </a:ext>
            </a:extLst>
          </p:cNvPr>
          <p:cNvSpPr>
            <a:spLocks noGrp="1"/>
          </p:cNvSpPr>
          <p:nvPr>
            <p:ph type="body" idx="13"/>
          </p:nvPr>
        </p:nvSpPr>
        <p:spPr>
          <a:xfrm>
            <a:off x="457200" y="1026095"/>
            <a:ext cx="11274552" cy="338554"/>
          </a:xfrm>
        </p:spPr>
        <p:txBody>
          <a:bodyPr/>
          <a:lstStyle/>
          <a:p>
            <a:r>
              <a:rPr lang="en-US"/>
              <a:t>It starts with unwanted automation and Ends with Account Takeover and application fraud</a:t>
            </a:r>
          </a:p>
        </p:txBody>
      </p:sp>
      <p:grpSp>
        <p:nvGrpSpPr>
          <p:cNvPr id="7" name="Group 6">
            <a:extLst>
              <a:ext uri="{FF2B5EF4-FFF2-40B4-BE49-F238E27FC236}">
                <a16:creationId xmlns:a16="http://schemas.microsoft.com/office/drawing/2014/main" id="{9092586E-F5A7-4A92-9C47-6A104B1314E7}"/>
              </a:ext>
            </a:extLst>
          </p:cNvPr>
          <p:cNvGrpSpPr/>
          <p:nvPr/>
        </p:nvGrpSpPr>
        <p:grpSpPr>
          <a:xfrm>
            <a:off x="3340415" y="1487561"/>
            <a:ext cx="2938728" cy="4559211"/>
            <a:chOff x="2505311" y="1115671"/>
            <a:chExt cx="2204046" cy="3419408"/>
          </a:xfrm>
        </p:grpSpPr>
        <p:sp>
          <p:nvSpPr>
            <p:cNvPr id="31" name="object 15">
              <a:extLst>
                <a:ext uri="{FF2B5EF4-FFF2-40B4-BE49-F238E27FC236}">
                  <a16:creationId xmlns:a16="http://schemas.microsoft.com/office/drawing/2014/main" id="{9DD1A7E8-4F3A-1841-B326-20F6528339CD}"/>
                </a:ext>
              </a:extLst>
            </p:cNvPr>
            <p:cNvSpPr/>
            <p:nvPr/>
          </p:nvSpPr>
          <p:spPr>
            <a:xfrm>
              <a:off x="2569887" y="1658664"/>
              <a:ext cx="1926099" cy="0"/>
            </a:xfrm>
            <a:custGeom>
              <a:avLst/>
              <a:gdLst/>
              <a:ahLst/>
              <a:cxnLst/>
              <a:rect l="l" t="t" r="r" b="b"/>
              <a:pathLst>
                <a:path w="3538854">
                  <a:moveTo>
                    <a:pt x="0" y="0"/>
                  </a:moveTo>
                  <a:lnTo>
                    <a:pt x="3538727" y="0"/>
                  </a:lnTo>
                </a:path>
              </a:pathLst>
            </a:custGeom>
            <a:ln w="45720">
              <a:solidFill>
                <a:srgbClr val="1D9CD2"/>
              </a:solidFill>
            </a:ln>
          </p:spPr>
          <p:txBody>
            <a:bodyPr wrap="square" lIns="0" tIns="0" rIns="0" bIns="0" rtlCol="0"/>
            <a:lstStyle/>
            <a:p>
              <a:endParaRPr sz="1400"/>
            </a:p>
          </p:txBody>
        </p:sp>
        <p:sp>
          <p:nvSpPr>
            <p:cNvPr id="36" name="object 22">
              <a:extLst>
                <a:ext uri="{FF2B5EF4-FFF2-40B4-BE49-F238E27FC236}">
                  <a16:creationId xmlns:a16="http://schemas.microsoft.com/office/drawing/2014/main" id="{4F5806D2-7B7E-FB43-A290-779372C0145C}"/>
                </a:ext>
              </a:extLst>
            </p:cNvPr>
            <p:cNvSpPr txBox="1"/>
            <p:nvPr/>
          </p:nvSpPr>
          <p:spPr>
            <a:xfrm>
              <a:off x="2579457" y="1115671"/>
              <a:ext cx="1929148" cy="461665"/>
            </a:xfrm>
            <a:prstGeom prst="rect">
              <a:avLst/>
            </a:prstGeom>
          </p:spPr>
          <p:txBody>
            <a:bodyPr vert="horz" wrap="square" lIns="0" tIns="0" rIns="0" bIns="0" rtlCol="0">
              <a:spAutoFit/>
            </a:bodyPr>
            <a:lstStyle/>
            <a:p>
              <a:pPr marL="12700" algn="ctr">
                <a:tabLst>
                  <a:tab pos="3443518" algn="l"/>
                  <a:tab pos="7103568" algn="l"/>
                </a:tabLst>
              </a:pPr>
              <a:r>
                <a:rPr lang="en-IN" sz="2000" b="1"/>
                <a:t>Stolen Credential Database is built </a:t>
              </a:r>
              <a:endParaRPr sz="2000"/>
            </a:p>
          </p:txBody>
        </p:sp>
        <p:sp>
          <p:nvSpPr>
            <p:cNvPr id="39" name="object 6">
              <a:extLst>
                <a:ext uri="{FF2B5EF4-FFF2-40B4-BE49-F238E27FC236}">
                  <a16:creationId xmlns:a16="http://schemas.microsoft.com/office/drawing/2014/main" id="{1DA40B80-6FAB-EE49-ACAF-1B365D648026}"/>
                </a:ext>
              </a:extLst>
            </p:cNvPr>
            <p:cNvSpPr/>
            <p:nvPr/>
          </p:nvSpPr>
          <p:spPr>
            <a:xfrm>
              <a:off x="2580569" y="1774273"/>
              <a:ext cx="1926099" cy="1710086"/>
            </a:xfrm>
            <a:custGeom>
              <a:avLst/>
              <a:gdLst/>
              <a:ahLst/>
              <a:cxnLst/>
              <a:rect l="l" t="t" r="r" b="b"/>
              <a:pathLst>
                <a:path w="3538854" h="2606040">
                  <a:moveTo>
                    <a:pt x="0" y="2606040"/>
                  </a:moveTo>
                  <a:lnTo>
                    <a:pt x="3538728" y="2606040"/>
                  </a:lnTo>
                  <a:lnTo>
                    <a:pt x="3538728" y="0"/>
                  </a:lnTo>
                  <a:lnTo>
                    <a:pt x="0" y="0"/>
                  </a:lnTo>
                  <a:lnTo>
                    <a:pt x="0" y="2606040"/>
                  </a:lnTo>
                  <a:close/>
                </a:path>
              </a:pathLst>
            </a:custGeom>
            <a:solidFill>
              <a:srgbClr val="F7F7F7"/>
            </a:solidFill>
          </p:spPr>
          <p:txBody>
            <a:bodyPr wrap="square" lIns="0" tIns="0" rIns="0" bIns="0" rtlCol="0"/>
            <a:lstStyle/>
            <a:p>
              <a:pPr>
                <a:lnSpc>
                  <a:spcPct val="90000"/>
                </a:lnSpc>
                <a:spcBef>
                  <a:spcPts val="200"/>
                </a:spcBef>
                <a:spcAft>
                  <a:spcPts val="200"/>
                </a:spcAft>
              </a:pPr>
              <a:endParaRPr lang="en-US" sz="1600" kern="100"/>
            </a:p>
            <a:p>
              <a:pPr>
                <a:lnSpc>
                  <a:spcPct val="90000"/>
                </a:lnSpc>
                <a:spcBef>
                  <a:spcPts val="200"/>
                </a:spcBef>
                <a:spcAft>
                  <a:spcPts val="200"/>
                </a:spcAft>
              </a:pPr>
              <a:endParaRPr lang="en-US" sz="1600" kern="100"/>
            </a:p>
            <a:p>
              <a:pPr>
                <a:lnSpc>
                  <a:spcPct val="90000"/>
                </a:lnSpc>
                <a:spcBef>
                  <a:spcPts val="200"/>
                </a:spcBef>
                <a:spcAft>
                  <a:spcPts val="200"/>
                </a:spcAft>
              </a:pPr>
              <a:endParaRPr lang="en-US" sz="1600" kern="100"/>
            </a:p>
            <a:p>
              <a:pPr>
                <a:lnSpc>
                  <a:spcPct val="90000"/>
                </a:lnSpc>
                <a:spcBef>
                  <a:spcPts val="200"/>
                </a:spcBef>
                <a:spcAft>
                  <a:spcPts val="200"/>
                </a:spcAft>
              </a:pPr>
              <a:r>
                <a:rPr lang="en-US" sz="1600" kern="100"/>
                <a:t> </a:t>
              </a:r>
            </a:p>
          </p:txBody>
        </p:sp>
        <p:sp>
          <p:nvSpPr>
            <p:cNvPr id="50" name="Rectangle 49">
              <a:extLst>
                <a:ext uri="{FF2B5EF4-FFF2-40B4-BE49-F238E27FC236}">
                  <a16:creationId xmlns:a16="http://schemas.microsoft.com/office/drawing/2014/main" id="{A2B9D56D-855F-5A41-8093-3D731745C1FE}"/>
                </a:ext>
              </a:extLst>
            </p:cNvPr>
            <p:cNvSpPr/>
            <p:nvPr/>
          </p:nvSpPr>
          <p:spPr>
            <a:xfrm>
              <a:off x="2505311" y="3934770"/>
              <a:ext cx="1938672" cy="600309"/>
            </a:xfrm>
            <a:prstGeom prst="rect">
              <a:avLst/>
            </a:prstGeom>
          </p:spPr>
          <p:txBody>
            <a:bodyPr wrap="square" lIns="121920" tIns="60960" rIns="121920" bIns="60960" anchor="t">
              <a:spAutoFit/>
            </a:bodyPr>
            <a:lstStyle/>
            <a:p>
              <a:pPr marL="241294" indent="-228594">
                <a:buFont typeface="Arial" panose="020B0604020202020204" pitchFamily="34" charset="0"/>
                <a:buChar char="•"/>
                <a:tabLst>
                  <a:tab pos="3443518" algn="l"/>
                  <a:tab pos="7103568" algn="l"/>
                </a:tabLst>
              </a:pPr>
              <a:r>
                <a:rPr lang="en-IN" sz="1467"/>
                <a:t>The black market has industrialized cyber crimes and fraudulent activities</a:t>
              </a:r>
              <a:endParaRPr lang="en-US" sz="1467"/>
            </a:p>
          </p:txBody>
        </p:sp>
        <p:pic>
          <p:nvPicPr>
            <p:cNvPr id="10" name="Picture 11" descr="A picture containing icon&#10;&#10;Description automatically generated">
              <a:extLst>
                <a:ext uri="{FF2B5EF4-FFF2-40B4-BE49-F238E27FC236}">
                  <a16:creationId xmlns:a16="http://schemas.microsoft.com/office/drawing/2014/main" id="{5C2C85DF-E47E-47D8-BE4E-8CD994E25650}"/>
                </a:ext>
              </a:extLst>
            </p:cNvPr>
            <p:cNvPicPr>
              <a:picLocks noChangeAspect="1"/>
            </p:cNvPicPr>
            <p:nvPr/>
          </p:nvPicPr>
          <p:blipFill>
            <a:blip r:embed="rId2"/>
            <a:stretch>
              <a:fillRect/>
            </a:stretch>
          </p:blipFill>
          <p:spPr>
            <a:xfrm>
              <a:off x="3702548" y="2174976"/>
              <a:ext cx="321714" cy="358212"/>
            </a:xfrm>
            <a:prstGeom prst="rect">
              <a:avLst/>
            </a:prstGeom>
          </p:spPr>
        </p:pic>
        <p:pic>
          <p:nvPicPr>
            <p:cNvPr id="12" name="Picture 12" descr="A picture containing clock&#10;&#10;Description automatically generated">
              <a:extLst>
                <a:ext uri="{FF2B5EF4-FFF2-40B4-BE49-F238E27FC236}">
                  <a16:creationId xmlns:a16="http://schemas.microsoft.com/office/drawing/2014/main" id="{C70EEA52-6294-49B2-8B98-226E4ECC0436}"/>
                </a:ext>
              </a:extLst>
            </p:cNvPr>
            <p:cNvPicPr>
              <a:picLocks noChangeAspect="1"/>
            </p:cNvPicPr>
            <p:nvPr/>
          </p:nvPicPr>
          <p:blipFill>
            <a:blip r:embed="rId3"/>
            <a:stretch>
              <a:fillRect/>
            </a:stretch>
          </p:blipFill>
          <p:spPr>
            <a:xfrm>
              <a:off x="4120436" y="2180317"/>
              <a:ext cx="325186" cy="363553"/>
            </a:xfrm>
            <a:prstGeom prst="rect">
              <a:avLst/>
            </a:prstGeom>
          </p:spPr>
        </p:pic>
        <p:sp>
          <p:nvSpPr>
            <p:cNvPr id="48" name="Google Shape;1420;p98">
              <a:extLst>
                <a:ext uri="{FF2B5EF4-FFF2-40B4-BE49-F238E27FC236}">
                  <a16:creationId xmlns:a16="http://schemas.microsoft.com/office/drawing/2014/main" id="{09150631-4D2A-4694-A6EB-DC0154C8939E}"/>
                </a:ext>
              </a:extLst>
            </p:cNvPr>
            <p:cNvSpPr txBox="1"/>
            <p:nvPr/>
          </p:nvSpPr>
          <p:spPr>
            <a:xfrm>
              <a:off x="3574276" y="2663447"/>
              <a:ext cx="552900" cy="2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defRPr/>
              </a:pPr>
              <a:r>
                <a:rPr lang="en" sz="1200" b="1" kern="0">
                  <a:latin typeface="Lato"/>
                  <a:ea typeface="Lato"/>
                  <a:cs typeface="Lato"/>
                  <a:sym typeface="Lato"/>
                </a:rPr>
                <a:t>BFP</a:t>
              </a:r>
              <a:endParaRPr lang="en-US" sz="1200" b="1" kern="0">
                <a:latin typeface="Lato"/>
                <a:ea typeface="Lato"/>
                <a:cs typeface="Lato"/>
              </a:endParaRPr>
            </a:p>
          </p:txBody>
        </p:sp>
        <p:sp>
          <p:nvSpPr>
            <p:cNvPr id="53" name="Google Shape;1420;p98">
              <a:extLst>
                <a:ext uri="{FF2B5EF4-FFF2-40B4-BE49-F238E27FC236}">
                  <a16:creationId xmlns:a16="http://schemas.microsoft.com/office/drawing/2014/main" id="{8876317A-9D8B-4AFE-B573-BD5D36E08FDC}"/>
                </a:ext>
              </a:extLst>
            </p:cNvPr>
            <p:cNvSpPr txBox="1"/>
            <p:nvPr/>
          </p:nvSpPr>
          <p:spPr>
            <a:xfrm>
              <a:off x="3884060" y="2674129"/>
              <a:ext cx="825297" cy="2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pPr>
              <a:r>
                <a:rPr lang="en" sz="1200" b="1">
                  <a:latin typeface="Lato"/>
                  <a:sym typeface="Lato"/>
                </a:rPr>
                <a:t>Device </a:t>
              </a:r>
              <a:endParaRPr lang="en-US" sz="1200">
                <a:sym typeface="Lato"/>
              </a:endParaRPr>
            </a:p>
            <a:p>
              <a:pPr algn="ctr">
                <a:defRPr/>
              </a:pPr>
              <a:r>
                <a:rPr lang="en" sz="1200" b="1">
                  <a:latin typeface="Lato"/>
                  <a:sym typeface="Lato"/>
                </a:rPr>
                <a:t>ID</a:t>
              </a:r>
              <a:endParaRPr lang="en-US" sz="1200"/>
            </a:p>
          </p:txBody>
        </p:sp>
        <p:pic>
          <p:nvPicPr>
            <p:cNvPr id="16" name="Picture 33" descr="A picture containing object, mirror&#10;&#10;Description automatically generated">
              <a:extLst>
                <a:ext uri="{FF2B5EF4-FFF2-40B4-BE49-F238E27FC236}">
                  <a16:creationId xmlns:a16="http://schemas.microsoft.com/office/drawing/2014/main" id="{CBED0573-2734-4122-9046-1981094DD78C}"/>
                </a:ext>
              </a:extLst>
            </p:cNvPr>
            <p:cNvPicPr>
              <a:picLocks noChangeAspect="1"/>
            </p:cNvPicPr>
            <p:nvPr/>
          </p:nvPicPr>
          <p:blipFill>
            <a:blip r:embed="rId4"/>
            <a:stretch>
              <a:fillRect/>
            </a:stretch>
          </p:blipFill>
          <p:spPr>
            <a:xfrm>
              <a:off x="3280543" y="2179139"/>
              <a:ext cx="314325" cy="409575"/>
            </a:xfrm>
            <a:prstGeom prst="rect">
              <a:avLst/>
            </a:prstGeom>
          </p:spPr>
        </p:pic>
        <p:sp>
          <p:nvSpPr>
            <p:cNvPr id="62" name="Google Shape;1420;p98">
              <a:extLst>
                <a:ext uri="{FF2B5EF4-FFF2-40B4-BE49-F238E27FC236}">
                  <a16:creationId xmlns:a16="http://schemas.microsoft.com/office/drawing/2014/main" id="{557FB8B0-EC24-404C-81DA-9033DC2166C3}"/>
                </a:ext>
              </a:extLst>
            </p:cNvPr>
            <p:cNvSpPr txBox="1"/>
            <p:nvPr/>
          </p:nvSpPr>
          <p:spPr>
            <a:xfrm>
              <a:off x="3088234" y="2663447"/>
              <a:ext cx="606311" cy="24294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defRPr/>
              </a:pPr>
              <a:r>
                <a:rPr lang="en" sz="1200" b="1">
                  <a:latin typeface="Lato"/>
                  <a:sym typeface="Lato"/>
                </a:rPr>
                <a:t>Identity</a:t>
              </a:r>
              <a:endParaRPr lang="en-US" sz="1200"/>
            </a:p>
          </p:txBody>
        </p:sp>
        <p:pic>
          <p:nvPicPr>
            <p:cNvPr id="17" name="Google Shape;1128;gb1964af495_0_261" descr="A picture containing shape&#10;&#10;Description automatically generated">
              <a:extLst>
                <a:ext uri="{FF2B5EF4-FFF2-40B4-BE49-F238E27FC236}">
                  <a16:creationId xmlns:a16="http://schemas.microsoft.com/office/drawing/2014/main" id="{A1B7C2FD-BE55-40E2-B3A5-3FEF8954A92A}"/>
                </a:ext>
              </a:extLst>
            </p:cNvPr>
            <p:cNvPicPr preferRelativeResize="0"/>
            <p:nvPr/>
          </p:nvPicPr>
          <p:blipFill rotWithShape="1">
            <a:blip r:embed="rId5">
              <a:alphaModFix/>
            </a:blip>
            <a:srcRect/>
            <a:stretch/>
          </p:blipFill>
          <p:spPr>
            <a:xfrm>
              <a:off x="2646259" y="2121675"/>
              <a:ext cx="428166" cy="433093"/>
            </a:xfrm>
            <a:prstGeom prst="rect">
              <a:avLst/>
            </a:prstGeom>
            <a:noFill/>
            <a:ln>
              <a:noFill/>
            </a:ln>
          </p:spPr>
        </p:pic>
        <p:sp>
          <p:nvSpPr>
            <p:cNvPr id="65" name="Google Shape;1420;p98">
              <a:extLst>
                <a:ext uri="{FF2B5EF4-FFF2-40B4-BE49-F238E27FC236}">
                  <a16:creationId xmlns:a16="http://schemas.microsoft.com/office/drawing/2014/main" id="{CBAAA4B1-1F3C-472E-8384-5A73ABB85280}"/>
                </a:ext>
              </a:extLst>
            </p:cNvPr>
            <p:cNvSpPr txBox="1"/>
            <p:nvPr/>
          </p:nvSpPr>
          <p:spPr>
            <a:xfrm>
              <a:off x="2506053" y="2652765"/>
              <a:ext cx="713133" cy="24294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defRPr/>
              </a:pPr>
              <a:r>
                <a:rPr lang="en" sz="1200" b="1">
                  <a:latin typeface="Lato"/>
                  <a:sym typeface="Lato"/>
                </a:rPr>
                <a:t>Financials</a:t>
              </a:r>
              <a:endParaRPr lang="en" sz="1200" b="1">
                <a:latin typeface="Lato"/>
              </a:endParaRPr>
            </a:p>
          </p:txBody>
        </p:sp>
        <p:pic>
          <p:nvPicPr>
            <p:cNvPr id="22" name="Picture 22" descr="Graphical user interface, text, application&#10;&#10;Description automatically generated">
              <a:extLst>
                <a:ext uri="{FF2B5EF4-FFF2-40B4-BE49-F238E27FC236}">
                  <a16:creationId xmlns:a16="http://schemas.microsoft.com/office/drawing/2014/main" id="{BB611CCB-4B9E-4C94-AE7F-AF4FEDA4B25B}"/>
                </a:ext>
              </a:extLst>
            </p:cNvPr>
            <p:cNvPicPr>
              <a:picLocks noChangeAspect="1"/>
            </p:cNvPicPr>
            <p:nvPr/>
          </p:nvPicPr>
          <p:blipFill rotWithShape="1">
            <a:blip r:embed="rId6"/>
            <a:srcRect l="45" r="196" b="80570"/>
            <a:stretch/>
          </p:blipFill>
          <p:spPr>
            <a:xfrm>
              <a:off x="2711308" y="1812216"/>
              <a:ext cx="1623818" cy="236032"/>
            </a:xfrm>
            <a:prstGeom prst="rect">
              <a:avLst/>
            </a:prstGeom>
          </p:spPr>
        </p:pic>
        <p:pic>
          <p:nvPicPr>
            <p:cNvPr id="47" name="Picture 51" descr="A picture containing clock, sitting, bird&#10;&#10;Description automatically generated">
              <a:extLst>
                <a:ext uri="{FF2B5EF4-FFF2-40B4-BE49-F238E27FC236}">
                  <a16:creationId xmlns:a16="http://schemas.microsoft.com/office/drawing/2014/main" id="{E91A6ED7-3AC3-45D9-A088-CC455891E49B}"/>
                </a:ext>
              </a:extLst>
            </p:cNvPr>
            <p:cNvPicPr>
              <a:picLocks noChangeAspect="1"/>
            </p:cNvPicPr>
            <p:nvPr/>
          </p:nvPicPr>
          <p:blipFill>
            <a:blip r:embed="rId7"/>
            <a:stretch>
              <a:fillRect/>
            </a:stretch>
          </p:blipFill>
          <p:spPr>
            <a:xfrm>
              <a:off x="3181778" y="2217482"/>
              <a:ext cx="354473" cy="347975"/>
            </a:xfrm>
            <a:prstGeom prst="rect">
              <a:avLst/>
            </a:prstGeom>
          </p:spPr>
        </p:pic>
        <p:pic>
          <p:nvPicPr>
            <p:cNvPr id="68" name="Picture 51" descr="A picture containing clock, sitting, bird&#10;&#10;Description automatically generated">
              <a:extLst>
                <a:ext uri="{FF2B5EF4-FFF2-40B4-BE49-F238E27FC236}">
                  <a16:creationId xmlns:a16="http://schemas.microsoft.com/office/drawing/2014/main" id="{B382143A-E162-4258-9A5D-A1F410347A0E}"/>
                </a:ext>
              </a:extLst>
            </p:cNvPr>
            <p:cNvPicPr>
              <a:picLocks noChangeAspect="1"/>
            </p:cNvPicPr>
            <p:nvPr/>
          </p:nvPicPr>
          <p:blipFill>
            <a:blip r:embed="rId7"/>
            <a:stretch>
              <a:fillRect/>
            </a:stretch>
          </p:blipFill>
          <p:spPr>
            <a:xfrm>
              <a:off x="3646456" y="2185435"/>
              <a:ext cx="354473" cy="347975"/>
            </a:xfrm>
            <a:prstGeom prst="rect">
              <a:avLst/>
            </a:prstGeom>
          </p:spPr>
        </p:pic>
        <p:pic>
          <p:nvPicPr>
            <p:cNvPr id="69" name="Picture 51" descr="A picture containing clock, sitting, bird&#10;&#10;Description automatically generated">
              <a:extLst>
                <a:ext uri="{FF2B5EF4-FFF2-40B4-BE49-F238E27FC236}">
                  <a16:creationId xmlns:a16="http://schemas.microsoft.com/office/drawing/2014/main" id="{BE4F4FC6-8CBE-4943-8F12-53EE4ECB64C4}"/>
                </a:ext>
              </a:extLst>
            </p:cNvPr>
            <p:cNvPicPr>
              <a:picLocks noChangeAspect="1"/>
            </p:cNvPicPr>
            <p:nvPr/>
          </p:nvPicPr>
          <p:blipFill>
            <a:blip r:embed="rId7"/>
            <a:stretch>
              <a:fillRect/>
            </a:stretch>
          </p:blipFill>
          <p:spPr>
            <a:xfrm>
              <a:off x="4089768" y="2217481"/>
              <a:ext cx="354473" cy="347975"/>
            </a:xfrm>
            <a:prstGeom prst="rect">
              <a:avLst/>
            </a:prstGeom>
          </p:spPr>
        </p:pic>
      </p:grpSp>
      <p:grpSp>
        <p:nvGrpSpPr>
          <p:cNvPr id="8" name="Group 7">
            <a:extLst>
              <a:ext uri="{FF2B5EF4-FFF2-40B4-BE49-F238E27FC236}">
                <a16:creationId xmlns:a16="http://schemas.microsoft.com/office/drawing/2014/main" id="{75C7529F-C3AE-4949-A993-EAD1C9495E56}"/>
              </a:ext>
            </a:extLst>
          </p:cNvPr>
          <p:cNvGrpSpPr/>
          <p:nvPr/>
        </p:nvGrpSpPr>
        <p:grpSpPr>
          <a:xfrm>
            <a:off x="6065829" y="1460965"/>
            <a:ext cx="2755168" cy="4585696"/>
            <a:chOff x="4549372" y="1095723"/>
            <a:chExt cx="2066376" cy="3439272"/>
          </a:xfrm>
        </p:grpSpPr>
        <p:sp>
          <p:nvSpPr>
            <p:cNvPr id="33" name="object 20">
              <a:extLst>
                <a:ext uri="{FF2B5EF4-FFF2-40B4-BE49-F238E27FC236}">
                  <a16:creationId xmlns:a16="http://schemas.microsoft.com/office/drawing/2014/main" id="{C5B8F644-2437-C946-ADA7-1935110B20DC}"/>
                </a:ext>
              </a:extLst>
            </p:cNvPr>
            <p:cNvSpPr/>
            <p:nvPr/>
          </p:nvSpPr>
          <p:spPr>
            <a:xfrm>
              <a:off x="4633432" y="1658664"/>
              <a:ext cx="1926099" cy="0"/>
            </a:xfrm>
            <a:custGeom>
              <a:avLst/>
              <a:gdLst/>
              <a:ahLst/>
              <a:cxnLst/>
              <a:rect l="l" t="t" r="r" b="b"/>
              <a:pathLst>
                <a:path w="3538854">
                  <a:moveTo>
                    <a:pt x="0" y="0"/>
                  </a:moveTo>
                  <a:lnTo>
                    <a:pt x="3538728" y="0"/>
                  </a:lnTo>
                </a:path>
              </a:pathLst>
            </a:custGeom>
            <a:ln w="45720">
              <a:solidFill>
                <a:srgbClr val="1D9CD2"/>
              </a:solidFill>
            </a:ln>
          </p:spPr>
          <p:txBody>
            <a:bodyPr wrap="square" lIns="0" tIns="0" rIns="0" bIns="0" rtlCol="0"/>
            <a:lstStyle/>
            <a:p>
              <a:endParaRPr sz="1400"/>
            </a:p>
          </p:txBody>
        </p:sp>
        <p:sp>
          <p:nvSpPr>
            <p:cNvPr id="37" name="object 22">
              <a:extLst>
                <a:ext uri="{FF2B5EF4-FFF2-40B4-BE49-F238E27FC236}">
                  <a16:creationId xmlns:a16="http://schemas.microsoft.com/office/drawing/2014/main" id="{CEACF44E-16AC-C74D-BF02-2D983F9A953E}"/>
                </a:ext>
              </a:extLst>
            </p:cNvPr>
            <p:cNvSpPr txBox="1"/>
            <p:nvPr/>
          </p:nvSpPr>
          <p:spPr>
            <a:xfrm>
              <a:off x="4549372" y="1095723"/>
              <a:ext cx="2047877" cy="461665"/>
            </a:xfrm>
            <a:prstGeom prst="rect">
              <a:avLst/>
            </a:prstGeom>
          </p:spPr>
          <p:txBody>
            <a:bodyPr vert="horz" wrap="square" lIns="0" tIns="0" rIns="0" bIns="0" rtlCol="0">
              <a:spAutoFit/>
            </a:bodyPr>
            <a:lstStyle/>
            <a:p>
              <a:pPr marL="12700" algn="ctr">
                <a:tabLst>
                  <a:tab pos="3443518" algn="l"/>
                  <a:tab pos="7103568" algn="l"/>
                </a:tabLst>
              </a:pPr>
              <a:r>
                <a:rPr lang="en-IN" sz="2000" b="1"/>
                <a:t>Accounts are Compromised</a:t>
              </a:r>
            </a:p>
          </p:txBody>
        </p:sp>
        <p:sp>
          <p:nvSpPr>
            <p:cNvPr id="40" name="object 6">
              <a:extLst>
                <a:ext uri="{FF2B5EF4-FFF2-40B4-BE49-F238E27FC236}">
                  <a16:creationId xmlns:a16="http://schemas.microsoft.com/office/drawing/2014/main" id="{7BB3E60F-9C8E-0B46-B7A1-B29BC95F9A1B}"/>
                </a:ext>
              </a:extLst>
            </p:cNvPr>
            <p:cNvSpPr/>
            <p:nvPr/>
          </p:nvSpPr>
          <p:spPr>
            <a:xfrm>
              <a:off x="4636481" y="1774273"/>
              <a:ext cx="1920758" cy="1707738"/>
            </a:xfrm>
            <a:custGeom>
              <a:avLst/>
              <a:gdLst/>
              <a:ahLst/>
              <a:cxnLst/>
              <a:rect l="l" t="t" r="r" b="b"/>
              <a:pathLst>
                <a:path w="3538854" h="2606040">
                  <a:moveTo>
                    <a:pt x="0" y="2606040"/>
                  </a:moveTo>
                  <a:lnTo>
                    <a:pt x="3538728" y="2606040"/>
                  </a:lnTo>
                  <a:lnTo>
                    <a:pt x="3538728" y="0"/>
                  </a:lnTo>
                  <a:lnTo>
                    <a:pt x="0" y="0"/>
                  </a:lnTo>
                  <a:lnTo>
                    <a:pt x="0" y="2606040"/>
                  </a:lnTo>
                  <a:close/>
                </a:path>
              </a:pathLst>
            </a:custGeom>
            <a:solidFill>
              <a:srgbClr val="F7F7F7"/>
            </a:solidFill>
          </p:spPr>
          <p:txBody>
            <a:bodyPr wrap="square" lIns="0" tIns="0" rIns="0" bIns="0" rtlCol="0"/>
            <a:lstStyle/>
            <a:p>
              <a:pPr>
                <a:lnSpc>
                  <a:spcPct val="90000"/>
                </a:lnSpc>
                <a:spcBef>
                  <a:spcPts val="200"/>
                </a:spcBef>
                <a:spcAft>
                  <a:spcPts val="200"/>
                </a:spcAft>
              </a:pPr>
              <a:r>
                <a:rPr lang="en-US" sz="1600" kern="100"/>
                <a:t> </a:t>
              </a:r>
            </a:p>
          </p:txBody>
        </p:sp>
        <p:sp>
          <p:nvSpPr>
            <p:cNvPr id="49" name="Rectangle 48">
              <a:extLst>
                <a:ext uri="{FF2B5EF4-FFF2-40B4-BE49-F238E27FC236}">
                  <a16:creationId xmlns:a16="http://schemas.microsoft.com/office/drawing/2014/main" id="{1F9CB067-1583-594A-98AB-BEA967CB2187}"/>
                </a:ext>
              </a:extLst>
            </p:cNvPr>
            <p:cNvSpPr/>
            <p:nvPr/>
          </p:nvSpPr>
          <p:spPr>
            <a:xfrm>
              <a:off x="4572987" y="3934686"/>
              <a:ext cx="2039871" cy="600309"/>
            </a:xfrm>
            <a:prstGeom prst="rect">
              <a:avLst/>
            </a:prstGeom>
          </p:spPr>
          <p:txBody>
            <a:bodyPr wrap="square" lIns="121920" tIns="60960" rIns="121920" bIns="60960" anchor="t">
              <a:spAutoFit/>
            </a:bodyPr>
            <a:lstStyle/>
            <a:p>
              <a:pPr marL="241294" indent="-228594">
                <a:buFont typeface="Arial" panose="020B0604020202020204" pitchFamily="34" charset="0"/>
                <a:buChar char="•"/>
                <a:tabLst>
                  <a:tab pos="3443518" algn="l"/>
                  <a:tab pos="7103568" algn="l"/>
                </a:tabLst>
              </a:pPr>
              <a:r>
                <a:rPr lang="en-IN" sz="1467"/>
                <a:t>Automation, malicious bots, and manual attacks expose users and businesses to fraud</a:t>
              </a:r>
            </a:p>
          </p:txBody>
        </p:sp>
        <p:pic>
          <p:nvPicPr>
            <p:cNvPr id="5" name="Picture 5" descr="Icon&#10;&#10;Description automatically generated">
              <a:extLst>
                <a:ext uri="{FF2B5EF4-FFF2-40B4-BE49-F238E27FC236}">
                  <a16:creationId xmlns:a16="http://schemas.microsoft.com/office/drawing/2014/main" id="{EEFDDCA3-3BED-4E75-8546-192BC684DC2A}"/>
                </a:ext>
              </a:extLst>
            </p:cNvPr>
            <p:cNvPicPr>
              <a:picLocks noChangeAspect="1"/>
            </p:cNvPicPr>
            <p:nvPr/>
          </p:nvPicPr>
          <p:blipFill>
            <a:blip r:embed="rId8"/>
            <a:stretch>
              <a:fillRect/>
            </a:stretch>
          </p:blipFill>
          <p:spPr>
            <a:xfrm>
              <a:off x="5822765" y="1915887"/>
              <a:ext cx="257621" cy="368983"/>
            </a:xfrm>
            <a:prstGeom prst="rect">
              <a:avLst/>
            </a:prstGeom>
          </p:spPr>
        </p:pic>
        <p:pic>
          <p:nvPicPr>
            <p:cNvPr id="15" name="Picture 35">
              <a:extLst>
                <a:ext uri="{FF2B5EF4-FFF2-40B4-BE49-F238E27FC236}">
                  <a16:creationId xmlns:a16="http://schemas.microsoft.com/office/drawing/2014/main" id="{B7867FBF-447A-45F9-A9DF-DC2386E021D0}"/>
                </a:ext>
              </a:extLst>
            </p:cNvPr>
            <p:cNvPicPr>
              <a:picLocks noChangeAspect="1"/>
            </p:cNvPicPr>
            <p:nvPr/>
          </p:nvPicPr>
          <p:blipFill>
            <a:blip r:embed="rId9"/>
            <a:stretch>
              <a:fillRect/>
            </a:stretch>
          </p:blipFill>
          <p:spPr>
            <a:xfrm>
              <a:off x="4995857" y="1872745"/>
              <a:ext cx="257175" cy="409575"/>
            </a:xfrm>
            <a:prstGeom prst="rect">
              <a:avLst/>
            </a:prstGeom>
          </p:spPr>
        </p:pic>
        <p:pic>
          <p:nvPicPr>
            <p:cNvPr id="19" name="Picture 19" descr="A picture containing logo&#10;&#10;Description automatically generated">
              <a:extLst>
                <a:ext uri="{FF2B5EF4-FFF2-40B4-BE49-F238E27FC236}">
                  <a16:creationId xmlns:a16="http://schemas.microsoft.com/office/drawing/2014/main" id="{7C80D29C-E2FA-4828-B2B2-479177970632}"/>
                </a:ext>
              </a:extLst>
            </p:cNvPr>
            <p:cNvPicPr>
              <a:picLocks noChangeAspect="1"/>
            </p:cNvPicPr>
            <p:nvPr/>
          </p:nvPicPr>
          <p:blipFill>
            <a:blip r:embed="rId10"/>
            <a:stretch>
              <a:fillRect/>
            </a:stretch>
          </p:blipFill>
          <p:spPr>
            <a:xfrm>
              <a:off x="5722890" y="2667740"/>
              <a:ext cx="892858" cy="328746"/>
            </a:xfrm>
            <a:prstGeom prst="rect">
              <a:avLst/>
            </a:prstGeom>
          </p:spPr>
        </p:pic>
        <p:pic>
          <p:nvPicPr>
            <p:cNvPr id="21" name="Picture 21" descr="A picture containing logo&#10;&#10;Description automatically generated">
              <a:extLst>
                <a:ext uri="{FF2B5EF4-FFF2-40B4-BE49-F238E27FC236}">
                  <a16:creationId xmlns:a16="http://schemas.microsoft.com/office/drawing/2014/main" id="{BA0E0C87-4971-4C93-93CF-41D802D98247}"/>
                </a:ext>
              </a:extLst>
            </p:cNvPr>
            <p:cNvPicPr>
              <a:picLocks noChangeAspect="1"/>
            </p:cNvPicPr>
            <p:nvPr/>
          </p:nvPicPr>
          <p:blipFill>
            <a:blip r:embed="rId11"/>
            <a:stretch>
              <a:fillRect/>
            </a:stretch>
          </p:blipFill>
          <p:spPr>
            <a:xfrm>
              <a:off x="5928746" y="2935685"/>
              <a:ext cx="522451" cy="182756"/>
            </a:xfrm>
            <a:prstGeom prst="rect">
              <a:avLst/>
            </a:prstGeom>
          </p:spPr>
        </p:pic>
        <p:pic>
          <p:nvPicPr>
            <p:cNvPr id="23" name="Picture 23" descr="A picture containing icon&#10;&#10;Description automatically generated">
              <a:extLst>
                <a:ext uri="{FF2B5EF4-FFF2-40B4-BE49-F238E27FC236}">
                  <a16:creationId xmlns:a16="http://schemas.microsoft.com/office/drawing/2014/main" id="{5FD88412-9B57-4C49-8190-973352AFCBD3}"/>
                </a:ext>
              </a:extLst>
            </p:cNvPr>
            <p:cNvPicPr>
              <a:picLocks noChangeAspect="1"/>
            </p:cNvPicPr>
            <p:nvPr/>
          </p:nvPicPr>
          <p:blipFill>
            <a:blip r:embed="rId12"/>
            <a:stretch>
              <a:fillRect/>
            </a:stretch>
          </p:blipFill>
          <p:spPr>
            <a:xfrm>
              <a:off x="4805332" y="2732945"/>
              <a:ext cx="403166" cy="411980"/>
            </a:xfrm>
            <a:prstGeom prst="rect">
              <a:avLst/>
            </a:prstGeom>
          </p:spPr>
        </p:pic>
        <p:sp>
          <p:nvSpPr>
            <p:cNvPr id="59" name="Google Shape;1420;p98">
              <a:extLst>
                <a:ext uri="{FF2B5EF4-FFF2-40B4-BE49-F238E27FC236}">
                  <a16:creationId xmlns:a16="http://schemas.microsoft.com/office/drawing/2014/main" id="{0F7F68B2-274F-4770-B469-261DD3122DA3}"/>
                </a:ext>
              </a:extLst>
            </p:cNvPr>
            <p:cNvSpPr txBox="1"/>
            <p:nvPr/>
          </p:nvSpPr>
          <p:spPr>
            <a:xfrm>
              <a:off x="4727755" y="2316274"/>
              <a:ext cx="852002" cy="2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defRPr/>
              </a:pPr>
              <a:r>
                <a:rPr lang="en" sz="1200" b="1">
                  <a:latin typeface="Lato"/>
                  <a:sym typeface="Lato"/>
                </a:rPr>
                <a:t>Automation</a:t>
              </a:r>
              <a:endParaRPr lang="en-US" sz="1867"/>
            </a:p>
          </p:txBody>
        </p:sp>
        <p:pic>
          <p:nvPicPr>
            <p:cNvPr id="46" name="Picture 46" descr="Icon&#10;&#10;Description automatically generated">
              <a:extLst>
                <a:ext uri="{FF2B5EF4-FFF2-40B4-BE49-F238E27FC236}">
                  <a16:creationId xmlns:a16="http://schemas.microsoft.com/office/drawing/2014/main" id="{2F4402A4-3B4E-49CA-87C0-36712C9C1A9F}"/>
                </a:ext>
              </a:extLst>
            </p:cNvPr>
            <p:cNvPicPr>
              <a:picLocks noChangeAspect="1"/>
            </p:cNvPicPr>
            <p:nvPr/>
          </p:nvPicPr>
          <p:blipFill>
            <a:blip r:embed="rId13"/>
            <a:stretch>
              <a:fillRect/>
            </a:stretch>
          </p:blipFill>
          <p:spPr>
            <a:xfrm>
              <a:off x="5293642" y="2732189"/>
              <a:ext cx="419991" cy="413492"/>
            </a:xfrm>
            <a:prstGeom prst="rect">
              <a:avLst/>
            </a:prstGeom>
          </p:spPr>
        </p:pic>
        <p:sp>
          <p:nvSpPr>
            <p:cNvPr id="67" name="Google Shape;1420;p98">
              <a:extLst>
                <a:ext uri="{FF2B5EF4-FFF2-40B4-BE49-F238E27FC236}">
                  <a16:creationId xmlns:a16="http://schemas.microsoft.com/office/drawing/2014/main" id="{9B34EE92-C0D7-4958-BE4E-D18C869D0A3D}"/>
                </a:ext>
              </a:extLst>
            </p:cNvPr>
            <p:cNvSpPr txBox="1"/>
            <p:nvPr/>
          </p:nvSpPr>
          <p:spPr>
            <a:xfrm>
              <a:off x="5582334" y="2305591"/>
              <a:ext cx="900072" cy="2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defRPr/>
              </a:pPr>
              <a:r>
                <a:rPr lang="en" sz="1200" b="1">
                  <a:latin typeface="Lato"/>
                  <a:sym typeface="Lato"/>
                </a:rPr>
                <a:t>Sophisticated</a:t>
              </a:r>
              <a:endParaRPr lang="en-US" sz="1867"/>
            </a:p>
          </p:txBody>
        </p:sp>
        <p:pic>
          <p:nvPicPr>
            <p:cNvPr id="71" name="Picture 51" descr="A picture containing clock, sitting, bird&#10;&#10;Description automatically generated">
              <a:extLst>
                <a:ext uri="{FF2B5EF4-FFF2-40B4-BE49-F238E27FC236}">
                  <a16:creationId xmlns:a16="http://schemas.microsoft.com/office/drawing/2014/main" id="{6D91FFEC-23A0-4DD3-8592-3B20B5BC6B1F}"/>
                </a:ext>
              </a:extLst>
            </p:cNvPr>
            <p:cNvPicPr>
              <a:picLocks noChangeAspect="1"/>
            </p:cNvPicPr>
            <p:nvPr/>
          </p:nvPicPr>
          <p:blipFill>
            <a:blip r:embed="rId7"/>
            <a:stretch>
              <a:fillRect/>
            </a:stretch>
          </p:blipFill>
          <p:spPr>
            <a:xfrm>
              <a:off x="6135581" y="2602043"/>
              <a:ext cx="354473" cy="347975"/>
            </a:xfrm>
            <a:prstGeom prst="rect">
              <a:avLst/>
            </a:prstGeom>
          </p:spPr>
        </p:pic>
      </p:grpSp>
      <p:grpSp>
        <p:nvGrpSpPr>
          <p:cNvPr id="6" name="Group 5">
            <a:extLst>
              <a:ext uri="{FF2B5EF4-FFF2-40B4-BE49-F238E27FC236}">
                <a16:creationId xmlns:a16="http://schemas.microsoft.com/office/drawing/2014/main" id="{8F1A2CA0-6C47-4A54-ABBE-75ED3699F8F3}"/>
              </a:ext>
            </a:extLst>
          </p:cNvPr>
          <p:cNvGrpSpPr/>
          <p:nvPr/>
        </p:nvGrpSpPr>
        <p:grpSpPr>
          <a:xfrm>
            <a:off x="457201" y="1461635"/>
            <a:ext cx="2893815" cy="4810792"/>
            <a:chOff x="342900" y="1096226"/>
            <a:chExt cx="2170361" cy="3608094"/>
          </a:xfrm>
        </p:grpSpPr>
        <p:sp>
          <p:nvSpPr>
            <p:cNvPr id="56" name="object 6">
              <a:extLst>
                <a:ext uri="{FF2B5EF4-FFF2-40B4-BE49-F238E27FC236}">
                  <a16:creationId xmlns:a16="http://schemas.microsoft.com/office/drawing/2014/main" id="{D007D186-ACF5-BA4F-9818-5E4290583AF0}"/>
                </a:ext>
              </a:extLst>
            </p:cNvPr>
            <p:cNvSpPr/>
            <p:nvPr/>
          </p:nvSpPr>
          <p:spPr>
            <a:xfrm>
              <a:off x="502455" y="1777764"/>
              <a:ext cx="1926099" cy="1704745"/>
            </a:xfrm>
            <a:custGeom>
              <a:avLst/>
              <a:gdLst/>
              <a:ahLst/>
              <a:cxnLst/>
              <a:rect l="l" t="t" r="r" b="b"/>
              <a:pathLst>
                <a:path w="3538854" h="2606040">
                  <a:moveTo>
                    <a:pt x="0" y="2606040"/>
                  </a:moveTo>
                  <a:lnTo>
                    <a:pt x="3538728" y="2606040"/>
                  </a:lnTo>
                  <a:lnTo>
                    <a:pt x="3538728" y="0"/>
                  </a:lnTo>
                  <a:lnTo>
                    <a:pt x="0" y="0"/>
                  </a:lnTo>
                  <a:lnTo>
                    <a:pt x="0" y="2606040"/>
                  </a:lnTo>
                  <a:close/>
                </a:path>
              </a:pathLst>
            </a:custGeom>
            <a:solidFill>
              <a:srgbClr val="F7F7F7"/>
            </a:solidFill>
          </p:spPr>
          <p:txBody>
            <a:bodyPr wrap="square" lIns="0" tIns="0" rIns="0" bIns="0" rtlCol="0"/>
            <a:lstStyle/>
            <a:p>
              <a:pPr>
                <a:lnSpc>
                  <a:spcPct val="90000"/>
                </a:lnSpc>
                <a:spcBef>
                  <a:spcPts val="200"/>
                </a:spcBef>
                <a:spcAft>
                  <a:spcPts val="200"/>
                </a:spcAft>
              </a:pPr>
              <a:endParaRPr lang="en-US" sz="1600" kern="100"/>
            </a:p>
            <a:p>
              <a:pPr>
                <a:lnSpc>
                  <a:spcPct val="90000"/>
                </a:lnSpc>
                <a:spcBef>
                  <a:spcPts val="200"/>
                </a:spcBef>
                <a:spcAft>
                  <a:spcPts val="200"/>
                </a:spcAft>
              </a:pPr>
              <a:endParaRPr lang="en-US" sz="1600" kern="100"/>
            </a:p>
            <a:p>
              <a:pPr>
                <a:lnSpc>
                  <a:spcPct val="90000"/>
                </a:lnSpc>
                <a:spcBef>
                  <a:spcPts val="200"/>
                </a:spcBef>
                <a:spcAft>
                  <a:spcPts val="200"/>
                </a:spcAft>
              </a:pPr>
              <a:endParaRPr lang="en-US" sz="1600" kern="100"/>
            </a:p>
            <a:p>
              <a:pPr>
                <a:lnSpc>
                  <a:spcPct val="90000"/>
                </a:lnSpc>
                <a:spcBef>
                  <a:spcPts val="200"/>
                </a:spcBef>
                <a:spcAft>
                  <a:spcPts val="200"/>
                </a:spcAft>
              </a:pPr>
              <a:r>
                <a:rPr lang="en-US" sz="1600" kern="100"/>
                <a:t> </a:t>
              </a:r>
            </a:p>
          </p:txBody>
        </p:sp>
        <p:sp>
          <p:nvSpPr>
            <p:cNvPr id="29" name="object 13">
              <a:extLst>
                <a:ext uri="{FF2B5EF4-FFF2-40B4-BE49-F238E27FC236}">
                  <a16:creationId xmlns:a16="http://schemas.microsoft.com/office/drawing/2014/main" id="{807331F3-BDD3-0E4D-94A8-B912245B17F8}"/>
                </a:ext>
              </a:extLst>
            </p:cNvPr>
            <p:cNvSpPr/>
            <p:nvPr/>
          </p:nvSpPr>
          <p:spPr>
            <a:xfrm>
              <a:off x="497623" y="1658664"/>
              <a:ext cx="1926099" cy="0"/>
            </a:xfrm>
            <a:custGeom>
              <a:avLst/>
              <a:gdLst/>
              <a:ahLst/>
              <a:cxnLst/>
              <a:rect l="l" t="t" r="r" b="b"/>
              <a:pathLst>
                <a:path w="3538854">
                  <a:moveTo>
                    <a:pt x="0" y="0"/>
                  </a:moveTo>
                  <a:lnTo>
                    <a:pt x="3538728" y="0"/>
                  </a:lnTo>
                </a:path>
              </a:pathLst>
            </a:custGeom>
            <a:ln w="45720">
              <a:solidFill>
                <a:srgbClr val="1D9CD2"/>
              </a:solidFill>
            </a:ln>
          </p:spPr>
          <p:txBody>
            <a:bodyPr wrap="square" lIns="0" tIns="0" rIns="0" bIns="0" rtlCol="0"/>
            <a:lstStyle/>
            <a:p>
              <a:endParaRPr sz="1400"/>
            </a:p>
          </p:txBody>
        </p:sp>
        <p:sp>
          <p:nvSpPr>
            <p:cNvPr id="35" name="object 22">
              <a:extLst>
                <a:ext uri="{FF2B5EF4-FFF2-40B4-BE49-F238E27FC236}">
                  <a16:creationId xmlns:a16="http://schemas.microsoft.com/office/drawing/2014/main" id="{0746551C-4F5D-0543-BD8D-2C517294A142}"/>
                </a:ext>
              </a:extLst>
            </p:cNvPr>
            <p:cNvSpPr txBox="1"/>
            <p:nvPr/>
          </p:nvSpPr>
          <p:spPr>
            <a:xfrm>
              <a:off x="760810" y="1096226"/>
              <a:ext cx="1525334" cy="461665"/>
            </a:xfrm>
            <a:prstGeom prst="rect">
              <a:avLst/>
            </a:prstGeom>
          </p:spPr>
          <p:txBody>
            <a:bodyPr vert="horz" wrap="square" lIns="0" tIns="0" rIns="0" bIns="0" rtlCol="0">
              <a:spAutoFit/>
            </a:bodyPr>
            <a:lstStyle/>
            <a:p>
              <a:pPr marL="12700" algn="ctr">
                <a:tabLst>
                  <a:tab pos="3443518" algn="l"/>
                  <a:tab pos="7103568" algn="l"/>
                </a:tabLst>
              </a:pPr>
              <a:r>
                <a:rPr lang="en-IN" sz="2000" b="1"/>
                <a:t>Credentials are Stolen</a:t>
              </a:r>
              <a:endParaRPr sz="2000"/>
            </a:p>
          </p:txBody>
        </p:sp>
        <p:sp>
          <p:nvSpPr>
            <p:cNvPr id="51" name="Rectangle 50">
              <a:extLst>
                <a:ext uri="{FF2B5EF4-FFF2-40B4-BE49-F238E27FC236}">
                  <a16:creationId xmlns:a16="http://schemas.microsoft.com/office/drawing/2014/main" id="{B570F355-DBCE-F14E-A469-42B58B27DE71}"/>
                </a:ext>
              </a:extLst>
            </p:cNvPr>
            <p:cNvSpPr/>
            <p:nvPr/>
          </p:nvSpPr>
          <p:spPr>
            <a:xfrm>
              <a:off x="418958" y="3934687"/>
              <a:ext cx="1938672" cy="769633"/>
            </a:xfrm>
            <a:prstGeom prst="rect">
              <a:avLst/>
            </a:prstGeom>
          </p:spPr>
          <p:txBody>
            <a:bodyPr wrap="square" lIns="121920" tIns="60960" rIns="121920" bIns="60960" anchor="t">
              <a:spAutoFit/>
            </a:bodyPr>
            <a:lstStyle/>
            <a:p>
              <a:pPr marL="241294" indent="-228594">
                <a:buFont typeface="Arial" panose="020B0604020202020204" pitchFamily="34" charset="0"/>
                <a:buChar char="•"/>
                <a:tabLst>
                  <a:tab pos="3443518" algn="l"/>
                  <a:tab pos="7103568" algn="l"/>
                </a:tabLst>
              </a:pPr>
              <a:r>
                <a:rPr lang="en-IN" sz="1467"/>
                <a:t>Over 1 Million stolen credentials are reported every day</a:t>
              </a:r>
            </a:p>
            <a:p>
              <a:pPr marL="241294" indent="-228594">
                <a:buFont typeface="Arial" panose="020B0604020202020204" pitchFamily="34" charset="0"/>
                <a:buChar char="•"/>
                <a:tabLst>
                  <a:tab pos="3443518" algn="l"/>
                  <a:tab pos="7103568" algn="l"/>
                </a:tabLst>
              </a:pPr>
              <a:endParaRPr lang="en-IN" sz="1467"/>
            </a:p>
          </p:txBody>
        </p:sp>
        <p:pic>
          <p:nvPicPr>
            <p:cNvPr id="25" name="Picture 25" descr="Chart, icon&#10;&#10;Description automatically generated">
              <a:extLst>
                <a:ext uri="{FF2B5EF4-FFF2-40B4-BE49-F238E27FC236}">
                  <a16:creationId xmlns:a16="http://schemas.microsoft.com/office/drawing/2014/main" id="{FF8CC08B-1A0C-40D3-B38A-1A541EB50DD2}"/>
                </a:ext>
              </a:extLst>
            </p:cNvPr>
            <p:cNvPicPr>
              <a:picLocks noChangeAspect="1"/>
            </p:cNvPicPr>
            <p:nvPr/>
          </p:nvPicPr>
          <p:blipFill>
            <a:blip r:embed="rId14"/>
            <a:stretch>
              <a:fillRect/>
            </a:stretch>
          </p:blipFill>
          <p:spPr>
            <a:xfrm>
              <a:off x="637314" y="2058494"/>
              <a:ext cx="479010" cy="484351"/>
            </a:xfrm>
            <a:prstGeom prst="rect">
              <a:avLst/>
            </a:prstGeom>
          </p:spPr>
        </p:pic>
        <p:pic>
          <p:nvPicPr>
            <p:cNvPr id="27" name="Picture 27" descr="A close up of a sign&#10;&#10;Description automatically generated">
              <a:extLst>
                <a:ext uri="{FF2B5EF4-FFF2-40B4-BE49-F238E27FC236}">
                  <a16:creationId xmlns:a16="http://schemas.microsoft.com/office/drawing/2014/main" id="{225D0B96-B351-4D21-B3E5-C8797F98142B}"/>
                </a:ext>
              </a:extLst>
            </p:cNvPr>
            <p:cNvPicPr>
              <a:picLocks noChangeAspect="1"/>
            </p:cNvPicPr>
            <p:nvPr/>
          </p:nvPicPr>
          <p:blipFill>
            <a:blip r:embed="rId15"/>
            <a:stretch>
              <a:fillRect/>
            </a:stretch>
          </p:blipFill>
          <p:spPr>
            <a:xfrm>
              <a:off x="1347684" y="2025914"/>
              <a:ext cx="366847" cy="490761"/>
            </a:xfrm>
            <a:prstGeom prst="rect">
              <a:avLst/>
            </a:prstGeom>
          </p:spPr>
        </p:pic>
        <p:pic>
          <p:nvPicPr>
            <p:cNvPr id="28" name="Picture 44" descr="Icon&#10;&#10;Description automatically generated">
              <a:extLst>
                <a:ext uri="{FF2B5EF4-FFF2-40B4-BE49-F238E27FC236}">
                  <a16:creationId xmlns:a16="http://schemas.microsoft.com/office/drawing/2014/main" id="{320E7F62-851F-41CD-B9B7-02F018D4FD92}"/>
                </a:ext>
              </a:extLst>
            </p:cNvPr>
            <p:cNvPicPr>
              <a:picLocks noChangeAspect="1"/>
            </p:cNvPicPr>
            <p:nvPr/>
          </p:nvPicPr>
          <p:blipFill>
            <a:blip r:embed="rId16"/>
            <a:stretch>
              <a:fillRect/>
            </a:stretch>
          </p:blipFill>
          <p:spPr>
            <a:xfrm>
              <a:off x="1917759" y="2018971"/>
              <a:ext cx="455153" cy="488624"/>
            </a:xfrm>
            <a:prstGeom prst="rect">
              <a:avLst/>
            </a:prstGeom>
          </p:spPr>
        </p:pic>
        <p:sp>
          <p:nvSpPr>
            <p:cNvPr id="73" name="Google Shape;1420;p98">
              <a:extLst>
                <a:ext uri="{FF2B5EF4-FFF2-40B4-BE49-F238E27FC236}">
                  <a16:creationId xmlns:a16="http://schemas.microsoft.com/office/drawing/2014/main" id="{14727FD9-B6D9-4DCB-A08D-51E3681DCBD6}"/>
                </a:ext>
              </a:extLst>
            </p:cNvPr>
            <p:cNvSpPr txBox="1"/>
            <p:nvPr/>
          </p:nvSpPr>
          <p:spPr>
            <a:xfrm>
              <a:off x="342900" y="2658107"/>
              <a:ext cx="1006893" cy="24294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pPr>
              <a:r>
                <a:rPr lang="en" sz="1200" b="1">
                  <a:latin typeface="Lato"/>
                  <a:sym typeface="Lato"/>
                </a:rPr>
                <a:t>Data Breach</a:t>
              </a:r>
              <a:endParaRPr lang="en-US" sz="1867"/>
            </a:p>
          </p:txBody>
        </p:sp>
        <p:sp>
          <p:nvSpPr>
            <p:cNvPr id="74" name="Google Shape;1420;p98">
              <a:extLst>
                <a:ext uri="{FF2B5EF4-FFF2-40B4-BE49-F238E27FC236}">
                  <a16:creationId xmlns:a16="http://schemas.microsoft.com/office/drawing/2014/main" id="{A261D5B9-8874-4101-BD91-5D0D348CAE99}"/>
                </a:ext>
              </a:extLst>
            </p:cNvPr>
            <p:cNvSpPr txBox="1"/>
            <p:nvPr/>
          </p:nvSpPr>
          <p:spPr>
            <a:xfrm>
              <a:off x="1137829" y="2658107"/>
              <a:ext cx="713133" cy="24294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pPr>
              <a:r>
                <a:rPr lang="en" sz="1200" b="1">
                  <a:latin typeface="Lato"/>
                  <a:sym typeface="Lato"/>
                </a:rPr>
                <a:t>Phishing</a:t>
              </a:r>
              <a:endParaRPr lang="en-US" sz="1867"/>
            </a:p>
          </p:txBody>
        </p:sp>
        <p:sp>
          <p:nvSpPr>
            <p:cNvPr id="75" name="Google Shape;1420;p98">
              <a:extLst>
                <a:ext uri="{FF2B5EF4-FFF2-40B4-BE49-F238E27FC236}">
                  <a16:creationId xmlns:a16="http://schemas.microsoft.com/office/drawing/2014/main" id="{0563E53C-6A18-4420-9E06-B0E58C45423C}"/>
                </a:ext>
              </a:extLst>
            </p:cNvPr>
            <p:cNvSpPr txBox="1"/>
            <p:nvPr/>
          </p:nvSpPr>
          <p:spPr>
            <a:xfrm>
              <a:off x="1752058" y="2658107"/>
              <a:ext cx="761203" cy="24294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pPr>
              <a:r>
                <a:rPr lang="en" sz="1200" b="1">
                  <a:latin typeface="Lato"/>
                  <a:sym typeface="Lato"/>
                </a:rPr>
                <a:t>Keyloggers</a:t>
              </a:r>
              <a:endParaRPr lang="en-US" sz="1867"/>
            </a:p>
          </p:txBody>
        </p:sp>
      </p:grpSp>
      <p:grpSp>
        <p:nvGrpSpPr>
          <p:cNvPr id="9" name="Group 8">
            <a:extLst>
              <a:ext uri="{FF2B5EF4-FFF2-40B4-BE49-F238E27FC236}">
                <a16:creationId xmlns:a16="http://schemas.microsoft.com/office/drawing/2014/main" id="{43F8B5C0-A82D-4722-A8C6-62D9A51E972E}"/>
              </a:ext>
            </a:extLst>
          </p:cNvPr>
          <p:cNvGrpSpPr/>
          <p:nvPr/>
        </p:nvGrpSpPr>
        <p:grpSpPr>
          <a:xfrm>
            <a:off x="8682684" y="1426005"/>
            <a:ext cx="3147925" cy="4613399"/>
            <a:chOff x="6512013" y="1069504"/>
            <a:chExt cx="2360944" cy="3460049"/>
          </a:xfrm>
        </p:grpSpPr>
        <p:sp>
          <p:nvSpPr>
            <p:cNvPr id="41" name="object 20">
              <a:extLst>
                <a:ext uri="{FF2B5EF4-FFF2-40B4-BE49-F238E27FC236}">
                  <a16:creationId xmlns:a16="http://schemas.microsoft.com/office/drawing/2014/main" id="{67AA6E85-3AA8-E741-9CBD-E4A57DC646F4}"/>
                </a:ext>
              </a:extLst>
            </p:cNvPr>
            <p:cNvSpPr/>
            <p:nvPr/>
          </p:nvSpPr>
          <p:spPr>
            <a:xfrm>
              <a:off x="6709550" y="1662432"/>
              <a:ext cx="1926099" cy="0"/>
            </a:xfrm>
            <a:custGeom>
              <a:avLst/>
              <a:gdLst/>
              <a:ahLst/>
              <a:cxnLst/>
              <a:rect l="l" t="t" r="r" b="b"/>
              <a:pathLst>
                <a:path w="3538854">
                  <a:moveTo>
                    <a:pt x="0" y="0"/>
                  </a:moveTo>
                  <a:lnTo>
                    <a:pt x="3538728" y="0"/>
                  </a:lnTo>
                </a:path>
              </a:pathLst>
            </a:custGeom>
            <a:ln w="45720">
              <a:solidFill>
                <a:srgbClr val="1D9CD2"/>
              </a:solidFill>
            </a:ln>
          </p:spPr>
          <p:txBody>
            <a:bodyPr wrap="square" lIns="0" tIns="0" rIns="0" bIns="0" rtlCol="0"/>
            <a:lstStyle/>
            <a:p>
              <a:endParaRPr sz="1400"/>
            </a:p>
          </p:txBody>
        </p:sp>
        <p:sp>
          <p:nvSpPr>
            <p:cNvPr id="43" name="object 6">
              <a:extLst>
                <a:ext uri="{FF2B5EF4-FFF2-40B4-BE49-F238E27FC236}">
                  <a16:creationId xmlns:a16="http://schemas.microsoft.com/office/drawing/2014/main" id="{75AD8272-7948-D44E-BC30-ACB50DF21CF1}"/>
                </a:ext>
              </a:extLst>
            </p:cNvPr>
            <p:cNvSpPr/>
            <p:nvPr/>
          </p:nvSpPr>
          <p:spPr>
            <a:xfrm>
              <a:off x="6712600" y="1778040"/>
              <a:ext cx="1926099" cy="1711658"/>
            </a:xfrm>
            <a:custGeom>
              <a:avLst/>
              <a:gdLst/>
              <a:ahLst/>
              <a:cxnLst/>
              <a:rect l="l" t="t" r="r" b="b"/>
              <a:pathLst>
                <a:path w="3538854" h="2606040">
                  <a:moveTo>
                    <a:pt x="0" y="2606040"/>
                  </a:moveTo>
                  <a:lnTo>
                    <a:pt x="3538728" y="2606040"/>
                  </a:lnTo>
                  <a:lnTo>
                    <a:pt x="3538728" y="0"/>
                  </a:lnTo>
                  <a:lnTo>
                    <a:pt x="0" y="0"/>
                  </a:lnTo>
                  <a:lnTo>
                    <a:pt x="0" y="2606040"/>
                  </a:lnTo>
                  <a:close/>
                </a:path>
              </a:pathLst>
            </a:custGeom>
            <a:solidFill>
              <a:srgbClr val="F7F7F7"/>
            </a:solidFill>
          </p:spPr>
          <p:txBody>
            <a:bodyPr wrap="square" lIns="0" tIns="0" rIns="0" bIns="0" rtlCol="0"/>
            <a:lstStyle/>
            <a:p>
              <a:pPr>
                <a:lnSpc>
                  <a:spcPct val="90000"/>
                </a:lnSpc>
                <a:spcBef>
                  <a:spcPts val="200"/>
                </a:spcBef>
                <a:spcAft>
                  <a:spcPts val="200"/>
                </a:spcAft>
              </a:pPr>
              <a:r>
                <a:rPr lang="en-US" sz="1600" kern="100"/>
                <a:t> </a:t>
              </a:r>
            </a:p>
          </p:txBody>
        </p:sp>
        <p:sp>
          <p:nvSpPr>
            <p:cNvPr id="44" name="Rectangle 43">
              <a:extLst>
                <a:ext uri="{FF2B5EF4-FFF2-40B4-BE49-F238E27FC236}">
                  <a16:creationId xmlns:a16="http://schemas.microsoft.com/office/drawing/2014/main" id="{B2E67B9B-67D8-B442-8513-8475C12D6B07}"/>
                </a:ext>
              </a:extLst>
            </p:cNvPr>
            <p:cNvSpPr/>
            <p:nvPr/>
          </p:nvSpPr>
          <p:spPr>
            <a:xfrm>
              <a:off x="6512013" y="1069504"/>
              <a:ext cx="2360944" cy="553998"/>
            </a:xfrm>
            <a:prstGeom prst="rect">
              <a:avLst/>
            </a:prstGeom>
          </p:spPr>
          <p:txBody>
            <a:bodyPr wrap="square" lIns="121920" tIns="60960" rIns="121920" bIns="60960" anchor="t">
              <a:spAutoFit/>
            </a:bodyPr>
            <a:lstStyle/>
            <a:p>
              <a:pPr marL="12700" algn="ctr">
                <a:tabLst>
                  <a:tab pos="3443518" algn="l"/>
                  <a:tab pos="7103568" algn="l"/>
                </a:tabLst>
              </a:pPr>
              <a:r>
                <a:rPr lang="en-IN" sz="2000" b="1"/>
                <a:t>Leading to </a:t>
              </a:r>
              <a:endParaRPr lang="en-US" sz="2400"/>
            </a:p>
            <a:p>
              <a:pPr marL="12700" algn="ctr">
                <a:tabLst>
                  <a:tab pos="3443518" algn="l"/>
                  <a:tab pos="7103568" algn="l"/>
                </a:tabLst>
              </a:pPr>
              <a:r>
                <a:rPr lang="en-IN" sz="2000" b="1"/>
                <a:t>Fraud &amp; Friction</a:t>
              </a:r>
              <a:endParaRPr lang="en-IN" sz="2400"/>
            </a:p>
          </p:txBody>
        </p:sp>
        <p:sp>
          <p:nvSpPr>
            <p:cNvPr id="54" name="Rectangle 53">
              <a:extLst>
                <a:ext uri="{FF2B5EF4-FFF2-40B4-BE49-F238E27FC236}">
                  <a16:creationId xmlns:a16="http://schemas.microsoft.com/office/drawing/2014/main" id="{A03D7002-79BF-BF49-BDD0-EC95F9CDFB5B}"/>
                </a:ext>
              </a:extLst>
            </p:cNvPr>
            <p:cNvSpPr/>
            <p:nvPr/>
          </p:nvSpPr>
          <p:spPr>
            <a:xfrm>
              <a:off x="6671539" y="3929244"/>
              <a:ext cx="2039871" cy="600309"/>
            </a:xfrm>
            <a:prstGeom prst="rect">
              <a:avLst/>
            </a:prstGeom>
          </p:spPr>
          <p:txBody>
            <a:bodyPr wrap="square" lIns="121920" tIns="60960" rIns="121920" bIns="60960" anchor="t">
              <a:spAutoFit/>
            </a:bodyPr>
            <a:lstStyle/>
            <a:p>
              <a:pPr marL="241294" indent="-228594">
                <a:buFont typeface="Arial" panose="020B0604020202020204" pitchFamily="34" charset="0"/>
                <a:buChar char="•"/>
                <a:tabLst>
                  <a:tab pos="3443518" algn="l"/>
                  <a:tab pos="7103568" algn="l"/>
                </a:tabLst>
              </a:pPr>
              <a:r>
                <a:rPr lang="en-IN" sz="1467"/>
                <a:t>Leading to 65% increase in successful fraud attempts from 2019 to 2020</a:t>
              </a:r>
              <a:endParaRPr lang="en-US" sz="2400"/>
            </a:p>
          </p:txBody>
        </p:sp>
        <p:pic>
          <p:nvPicPr>
            <p:cNvPr id="14" name="Picture 19" descr="A picture containing text&#10;&#10;Description automatically generated">
              <a:extLst>
                <a:ext uri="{FF2B5EF4-FFF2-40B4-BE49-F238E27FC236}">
                  <a16:creationId xmlns:a16="http://schemas.microsoft.com/office/drawing/2014/main" id="{C1BF2BBA-88F8-46EE-B794-97C6F78E850E}"/>
                </a:ext>
              </a:extLst>
            </p:cNvPr>
            <p:cNvPicPr>
              <a:picLocks noChangeAspect="1"/>
            </p:cNvPicPr>
            <p:nvPr/>
          </p:nvPicPr>
          <p:blipFill>
            <a:blip r:embed="rId17"/>
            <a:stretch>
              <a:fillRect/>
            </a:stretch>
          </p:blipFill>
          <p:spPr>
            <a:xfrm>
              <a:off x="7851715" y="2847209"/>
              <a:ext cx="542851" cy="547616"/>
            </a:xfrm>
            <a:prstGeom prst="rect">
              <a:avLst/>
            </a:prstGeom>
          </p:spPr>
        </p:pic>
        <p:pic>
          <p:nvPicPr>
            <p:cNvPr id="20" name="Picture 22" descr="Text&#10;&#10;Description automatically generated">
              <a:extLst>
                <a:ext uri="{FF2B5EF4-FFF2-40B4-BE49-F238E27FC236}">
                  <a16:creationId xmlns:a16="http://schemas.microsoft.com/office/drawing/2014/main" id="{7DC4EC02-332E-4EFB-84D5-E279F27E808C}"/>
                </a:ext>
              </a:extLst>
            </p:cNvPr>
            <p:cNvPicPr>
              <a:picLocks noChangeAspect="1"/>
            </p:cNvPicPr>
            <p:nvPr/>
          </p:nvPicPr>
          <p:blipFill>
            <a:blip r:embed="rId18"/>
            <a:stretch>
              <a:fillRect/>
            </a:stretch>
          </p:blipFill>
          <p:spPr>
            <a:xfrm>
              <a:off x="6999448" y="3027349"/>
              <a:ext cx="729598" cy="335160"/>
            </a:xfrm>
            <a:prstGeom prst="rect">
              <a:avLst/>
            </a:prstGeom>
          </p:spPr>
        </p:pic>
        <p:pic>
          <p:nvPicPr>
            <p:cNvPr id="45" name="Picture 45" descr="Icon&#10;&#10;Description automatically generated">
              <a:extLst>
                <a:ext uri="{FF2B5EF4-FFF2-40B4-BE49-F238E27FC236}">
                  <a16:creationId xmlns:a16="http://schemas.microsoft.com/office/drawing/2014/main" id="{1381680E-068C-4C5E-9F2F-5D7DE9EBFD46}"/>
                </a:ext>
              </a:extLst>
            </p:cNvPr>
            <p:cNvPicPr>
              <a:picLocks noChangeAspect="1"/>
            </p:cNvPicPr>
            <p:nvPr/>
          </p:nvPicPr>
          <p:blipFill>
            <a:blip r:embed="rId19"/>
            <a:stretch>
              <a:fillRect/>
            </a:stretch>
          </p:blipFill>
          <p:spPr>
            <a:xfrm>
              <a:off x="7753823" y="1835960"/>
              <a:ext cx="684020" cy="530908"/>
            </a:xfrm>
            <a:prstGeom prst="rect">
              <a:avLst/>
            </a:prstGeom>
          </p:spPr>
        </p:pic>
        <p:sp>
          <p:nvSpPr>
            <p:cNvPr id="63" name="Google Shape;1420;p98">
              <a:extLst>
                <a:ext uri="{FF2B5EF4-FFF2-40B4-BE49-F238E27FC236}">
                  <a16:creationId xmlns:a16="http://schemas.microsoft.com/office/drawing/2014/main" id="{EB048111-751F-4B40-B920-AC4016B29F05}"/>
                </a:ext>
              </a:extLst>
            </p:cNvPr>
            <p:cNvSpPr txBox="1"/>
            <p:nvPr/>
          </p:nvSpPr>
          <p:spPr>
            <a:xfrm>
              <a:off x="7717315" y="2492327"/>
              <a:ext cx="852002" cy="2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pPr>
              <a:r>
                <a:rPr lang="en" sz="1200" b="1">
                  <a:latin typeface="Lato"/>
                  <a:sym typeface="Lato"/>
                </a:rPr>
                <a:t>Targeted Attacks</a:t>
              </a:r>
              <a:endParaRPr lang="en-US" sz="1867"/>
            </a:p>
          </p:txBody>
        </p:sp>
        <p:pic>
          <p:nvPicPr>
            <p:cNvPr id="4" name="Picture 5" descr="A picture containing building&#10;&#10;Description automatically generated">
              <a:extLst>
                <a:ext uri="{FF2B5EF4-FFF2-40B4-BE49-F238E27FC236}">
                  <a16:creationId xmlns:a16="http://schemas.microsoft.com/office/drawing/2014/main" id="{79CA83BA-8D01-4FDD-9A04-5222E27412E6}"/>
                </a:ext>
              </a:extLst>
            </p:cNvPr>
            <p:cNvPicPr>
              <a:picLocks noChangeAspect="1"/>
            </p:cNvPicPr>
            <p:nvPr/>
          </p:nvPicPr>
          <p:blipFill>
            <a:blip r:embed="rId20"/>
            <a:stretch>
              <a:fillRect/>
            </a:stretch>
          </p:blipFill>
          <p:spPr>
            <a:xfrm>
              <a:off x="6832257" y="1950197"/>
              <a:ext cx="504569" cy="509717"/>
            </a:xfrm>
            <a:prstGeom prst="rect">
              <a:avLst/>
            </a:prstGeom>
          </p:spPr>
        </p:pic>
        <p:sp>
          <p:nvSpPr>
            <p:cNvPr id="57" name="Google Shape;1420;p98">
              <a:extLst>
                <a:ext uri="{FF2B5EF4-FFF2-40B4-BE49-F238E27FC236}">
                  <a16:creationId xmlns:a16="http://schemas.microsoft.com/office/drawing/2014/main" id="{D024DB21-EC80-49A8-A0DB-488D84475A0C}"/>
                </a:ext>
              </a:extLst>
            </p:cNvPr>
            <p:cNvSpPr txBox="1"/>
            <p:nvPr/>
          </p:nvSpPr>
          <p:spPr>
            <a:xfrm>
              <a:off x="6684638" y="2591173"/>
              <a:ext cx="852002" cy="2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pPr>
              <a:r>
                <a:rPr lang="en" sz="1200" b="1">
                  <a:latin typeface="Lato"/>
                  <a:sym typeface="Lato"/>
                </a:rPr>
                <a:t>Social Engineering</a:t>
              </a:r>
              <a:endParaRPr lang="en-US" sz="1867"/>
            </a:p>
          </p:txBody>
        </p:sp>
      </p:grpSp>
    </p:spTree>
    <p:extLst>
      <p:ext uri="{BB962C8B-B14F-4D97-AF65-F5344CB8AC3E}">
        <p14:creationId xmlns:p14="http://schemas.microsoft.com/office/powerpoint/2010/main" val="14950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1901</Words>
  <Application>Microsoft Macintosh PowerPoint</Application>
  <PresentationFormat>Widescreen</PresentationFormat>
  <Paragraphs>378</Paragraphs>
  <Slides>26</Slides>
  <Notes>21</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Arial Narrow</vt:lpstr>
      <vt:lpstr>Calibri</vt:lpstr>
      <vt:lpstr>Calibri Light</vt:lpstr>
      <vt:lpstr>Helvetica Neue</vt:lpstr>
      <vt:lpstr>Lato</vt:lpstr>
      <vt:lpstr>Neusa Next Condensed</vt:lpstr>
      <vt:lpstr>Noto Sans Symbols</vt:lpstr>
      <vt:lpstr>Open Sans</vt:lpstr>
      <vt:lpstr>Proxima Nova</vt:lpstr>
      <vt:lpstr>Roboto Condensed</vt:lpstr>
      <vt:lpstr>Trebuchet MS</vt:lpstr>
      <vt:lpstr>Office Theme</vt:lpstr>
      <vt:lpstr>F5 &amp; HashiCorp</vt:lpstr>
      <vt:lpstr>PowerPoint Presentation</vt:lpstr>
      <vt:lpstr>PowerPoint Presentation</vt:lpstr>
      <vt:lpstr>F5 Security Strategy  for Zero Trust</vt:lpstr>
      <vt:lpstr>PowerPoint Presentation</vt:lpstr>
      <vt:lpstr>PowerPoint Presentation</vt:lpstr>
      <vt:lpstr>PowerPoint Presentation</vt:lpstr>
      <vt:lpstr>The Shape Platform</vt:lpstr>
      <vt:lpstr>The accelerated attack lifecycle</vt:lpstr>
      <vt:lpstr>The Future: Single view of customer trust &amp; safety</vt:lpstr>
      <vt:lpstr>SAFE delivers differentiated outcomes in real-time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F5 &amp; HashiCorp</vt:lpstr>
      <vt:lpstr>SMOKE THE COMPETITION CHECKPOINTS</vt:lpstr>
      <vt:lpstr>F5 AND HASHICORP TECH FAIRS</vt:lpstr>
      <vt:lpstr>How to SMOKE THE COMPETITION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Ted Byerly</dc:creator>
  <cp:lastModifiedBy>Ted Byerly</cp:lastModifiedBy>
  <cp:revision>5</cp:revision>
  <dcterms:created xsi:type="dcterms:W3CDTF">2021-09-21T00:47:39Z</dcterms:created>
  <dcterms:modified xsi:type="dcterms:W3CDTF">2021-09-22T20:50:43Z</dcterms:modified>
</cp:coreProperties>
</file>